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2_cover_vill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422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5720"/>
            <a:ext cx="12192000" cy="381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914400"/>
            <a:ext cx="7315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FFFFFF"/>
                </a:solidFill>
                <a:latin typeface="Source Han Sans CN"/>
                <a:ea typeface="Source Han Sans CN"/>
                <a:cs typeface="Source Han Sans CN"/>
              </a:rPr>
              <a:t>上海乡村振兴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100584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上海乡村振兴的</a:t>
            </a:r>
            <a:br/>
            <a:r>
              <a:rPr sz="54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新词新事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0040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基于十五五政策的深度复盘与业务思考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3931920"/>
            <a:ext cx="164592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20624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0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7 大新词 × 1 套方法论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21792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AAAAAA"/>
                </a:solidFill>
                <a:latin typeface="Source Han Sans CN"/>
                <a:ea typeface="Source Han Sans CN"/>
                <a:cs typeface="Source Han Sans CN"/>
              </a:rPr>
              <a:t>陆老师 · 2026 年 9 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P1·现场 3 问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在讲之前，我先问 3 个问题，看在座有多少人能给答案：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（停 5 秒，等举手/讨论）—— 这 3 个问题，今天这场分享结束时，您都会有答案。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Q1：上海乡村到底有哪些？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Q2：上海乡村现代化，全国排第几？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Q3：上海乡村振兴最值得说的一个词是什么？</a:t>
            </a:r>
          </a:p>
        </p:txBody>
      </p:sp>
      <p:pic>
        <p:nvPicPr>
          <p:cNvPr id="6" name="Picture 5" descr="slot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P3·目录页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CONTENTS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7 大维度——最后一套方法论现场揭晓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开场·现代化·片区化·一体化·多元化·在地性·价值化·数智化·收尾</a:t>
            </a:r>
          </a:p>
        </p:txBody>
      </p:sp>
      <p:pic>
        <p:nvPicPr>
          <p:cNvPr id="6" name="Picture 5" descr="slot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P4·总览页7 大维度先铺路，方法论最后揭晓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515600" cy="4206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今天我们把上海乡村振兴的新词新事拆成 7 大维度：现代化、片区化、一体化、多元化、在地性、价值化、数智化。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但 7 个维度讲完不是终点——最后一页，我要发布我们团队沉淀多年的一套落地方法论。它是什么？先卖个关子。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悬念 1：为什么有的片区做成一张皮，有的做成了真骨架？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悬念 2：为什么我们不做 EPC，却能把整个片区管到底？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77840"/>
            <a:ext cx="10515600" cy="91440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577840"/>
            <a:ext cx="63500" cy="9144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687568"/>
            <a:ext cx="9875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“一套真正能把 7 个维度拧成一股绳的方法论，不是 PPT 概念，而是可落地、可汇报、可论文化的完整体系——答案在最后揭晓。”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P5·7 大维度导览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今天的 7 大维度：现代化 / 片区化 / 一体化 / 多元化 / 在地性 / 价值化 / 数智化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演讲稿 9 段 / PPT 42 页 / 时长 60 分钟——最后有彩蛋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现代化——重新定义超大城市乡村的高阶定位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片区化——从"单点盆景"走向"连片成势"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一体化——从一次性建设到全周期长效品质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多元化——拒绝模板化，探索上海本土运营路径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在地性——告别网红套路，挖掘土地原生基因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价值化——从资源堆砌到资产造血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数智化——新质生产力的底层贯穿底座</a:t>
            </a:r>
          </a:p>
        </p:txBody>
      </p:sp>
      <p:pic>
        <p:nvPicPr>
          <p:cNvPr id="6" name="Picture 5" descr="slot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27432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7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377440"/>
            <a:ext cx="1371600" cy="635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65176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现代化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3192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重新定义超大城市乡村的高阶定位</a:t>
            </a:r>
          </a:p>
        </p:txBody>
      </p:sp>
      <p:pic>
        <p:nvPicPr>
          <p:cNvPr id="7" name="Picture 6" descr="P06_skyline_rur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572000"/>
            <a:ext cx="2926080" cy="1737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01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P7·现代化 Q1为什么去掉"基本"二字？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515600" cy="4206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国家层表述：基本实现农业农村现代化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上海层表述：率先实现更高水平的农业农村现代化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拿掉"基本"两个字，是顶层逻辑的质变。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现代化三个字，在中西部讲的是补课；在上海讲的是升维——上海乡村不是城市的背面，它是超大城市整体功能重构的另一半基础设施。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P8·现代化 Q2上海乡村现代化的 5 层功能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从单一农业现代化，转向多功能复合现代化。这是西方多功能乡村理论在中国超大城市场景下的本土化表达。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① 生产功能：保障城市农产品供给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② 生态功能：涵养水土、保育湿地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③ 生活功能：宜居宜业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④ 文化功能：延续江南文脉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⑤ 公共服务功能：服务千万市民休闲游憩</a:t>
            </a:r>
          </a:p>
        </p:txBody>
      </p:sp>
      <p:pic>
        <p:nvPicPr>
          <p:cNvPr id="6" name="Picture 5" descr="slot_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P9·现代化 Q3双线逻辑（v2 拆双栏）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515600" cy="4206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案例补充·非保留村现状样本：马桥、庄行（名字先留档，实地数据陆老师后续提供）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【左栏·保留村】做标杆 / 做品质 / 做 IP / 做示范 → 50 个左右和美乡村片区 + 500 个左右保留村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【右栏·非保留村】守底线 / 补短板 / 保安全 / 提风貌 → 627 个非保留村 + 41.3 万户农户（撤并、减量、整治提质）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77840"/>
            <a:ext cx="10515600" cy="91440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577840"/>
            <a:ext cx="63500" cy="9144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687568"/>
            <a:ext cx="9875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“高低协同、双线并行——这就是上海现代化的真实底色。”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P10·现代化 Q4+Q5怎么干 + 三大真问题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我们一线工作流（4 步）：① 拆政策任务清单 → ② 五维资源图 → ③ 双线方案 → ④ 机制前置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但"率先现代化"必须回答 3 个真问题：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案例补充·远景村：宝山罗店镇远景村（上海乡村振兴示范村·文商体旅构建诗和远方）；金山吕巷镇远景村——陆老师团队参与的和美乡村项目，两个都可讲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① 城乡收入比 1.85 是线性可达吗？（前提：财产性收入突破）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② 627 个非保留村怎么办？（户籍/产权/补偿/安置）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③ 数智化 30% 是硬指标吗？（平均 vs 头部）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“现代化的关键不在"率先"，而在"同步"——城市端、乡村端、政策端、资本端四股力量在同一时间窗内协同发力。”</a:t>
            </a:r>
          </a:p>
        </p:txBody>
      </p:sp>
      <p:pic>
        <p:nvPicPr>
          <p:cNvPr id="9" name="Picture 8" descr="slot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27432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7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377440"/>
            <a:ext cx="1371600" cy="635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65176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片区化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3192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从“单点盆景”走向“连片成势”</a:t>
            </a:r>
          </a:p>
        </p:txBody>
      </p:sp>
      <p:pic>
        <p:nvPicPr>
          <p:cNvPr id="7" name="Picture 6" descr="P11_pianqu_aeri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572000"/>
            <a:ext cx="2926080" cy="1737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02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P12·片区化 Q1-Q2为什么是片区 + 怎么定义片区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为什么十四五讲"单点示范"，十五五要跳到"片区"？——单村解决不了水系/路网/产业/风貌 4 件事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第一层·行政片区——以镇/村行政边界为底盘，便于政策落地、资金归集。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第二层·自然片区——以水系/山体/地形/生态廊道为底盘，顺应江南水乡肌理。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第三层·产业片区——以农业产业链/文旅线路/公共服务半径为底盘，真正实现产业联动。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“片区化解决的不是颜值问题，是超大城市乡村多功能落地的尺度问题。”</a:t>
            </a:r>
          </a:p>
        </p:txBody>
      </p:sp>
      <p:pic>
        <p:nvPicPr>
          <p:cNvPr id="9" name="Picture 8" descr="slot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P13·片区化 Q3+Q4沪派江南 vs 50 片区 vs 朱枫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朱枫片区五整方法论：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沪派江南是底色（沪派乡村区别于浙江/江苏/安徽的本土基因）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和美乡村片区是载体（50 个左右 / 每个 5-15 个村 / 覆盖 500 个左右行政村）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整区域设计是方法（从策划到施工一气呵成，避免碎片化）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① 空间整——打破朱泾+枫泾两镇行政边界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② 风貌整——以沪派江南"曲水泾浜"为肌理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③ 产业整——南花（朱泾）北古（枫泾）区域品牌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④ 治理整——片区联合党委统筹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⑤ 利益整——跨村利益联结机制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“五整的核心是"整的不是地图，是利益"——片区化如果只整空间不整利益，就是貌合神离。”</a:t>
            </a:r>
          </a:p>
        </p:txBody>
      </p:sp>
      <p:pic>
        <p:nvPicPr>
          <p:cNvPr id="9" name="Picture 8" descr="slot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P14·片区化 Q5警惕 3 类假片区化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真片区化三条件：资源同源性 / 利益共享性 / 治理协同性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反例1·数字拼图式连——8 个不相关的村行政合并，实际分散/产业不连/村民要换 2 趟公交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反例2·开发商主导式连——企业整片开发，村民置换上楼，分红少/就业不稳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反例3·运动式连片——年内硬凑 5 个名额，村均资源摊薄，后续运营乏力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“真片区化的标尺不是"几个村拼一起"，而是"村民愿不愿意一起、企业愿不愿意一起投、政府愿不愿意一起考核"。”</a:t>
            </a:r>
          </a:p>
        </p:txBody>
      </p:sp>
      <p:pic>
        <p:nvPicPr>
          <p:cNvPr id="9" name="Picture 8" descr="slot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27432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7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03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377440"/>
            <a:ext cx="1371600" cy="635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65176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一体化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3192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从一次性建设到全周期长效品质</a:t>
            </a:r>
          </a:p>
        </p:txBody>
      </p:sp>
      <p:pic>
        <p:nvPicPr>
          <p:cNvPr id="7" name="Picture 6" descr="P15_gua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572000"/>
            <a:ext cx="2926080" cy="1737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03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P16·一体化 Q1+Q2三年返旧 + 一体化三面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515600" cy="4206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根源：重建设 / 轻管护 / 无机制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建设阶段定"起点标准"，管护阶段锁"持续品质"，治理阶段守"长治底线"。任何一个环节断裂，前面所有投入都被时间抹平。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① 建设一体化：策划→规划→设计→施工→验收全链条统一标准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② 管护一体化：保洁/绿化/设施/水系/安全统一打包，统一标准/考核/资金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③ 治理一体化：网格巡查+隐患排查+风貌管控+村民自治打通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77840"/>
            <a:ext cx="10515600" cy="91440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577840"/>
            <a:ext cx="63500" cy="9144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687568"/>
            <a:ext cx="9875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“没有一体化机制，所有片区的美丽，都只是一次性投入的短暂美丽。”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P17·一体化 Q3三师联创+多格合一+一体化综合管护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案例补充·多格合一外部权威案例：闵行七宝镇（新华网 2025.3.31）——整合党建/城运/城管/房管/司法/综治/检察网格，处级领导任网格长；上海全市已形成 865 个综合网格、下沉力量 1.7 万余人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三师联创（规划师+建筑师+景观师）—— 策划阶段三师联合介入，避免规划一张图、施工另一张图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多格合一——党建/综治/城管/应急网格合并为"一张网"，信息一次采集、事件一次闭环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一体化综合管护——保洁/绿化/道路/水系/公共设施统一打包给专业主体，考核指标量化、支付与考核挂钩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“一体化不是单点突破，是建设、管护、治理三面同时闭环；缺一面，就是缺一个角，三角形立不住。”</a:t>
            </a:r>
          </a:p>
        </p:txBody>
      </p:sp>
      <p:pic>
        <p:nvPicPr>
          <p:cNvPr id="9" name="Picture 8" descr="slot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P18·一体化 Q4+Q5青村水环 + 一体化管护=省钱吗？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515600" cy="4206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青村青溪水环 4 步走：① 三师联创前置 → ② 管护打包招标 3 年期 → ③ 多格合一落地 → ④ 村民利益绑定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一年后回头看：景观保持率从 40%（两年返旧率）提升到 85%，管护成本反降 12%（专业化效率），村民投诉率下降 60%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但一体化管护不一定省钱——3 条原因：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三元协同：政府定标准 + 市场化做专业 + 村民留参与——平衡效率与温度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① 乡村点位分散 / 场景细碎 / 乡土属性强 → 标准化外包成本不一定低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② 过度市场化外包容易丢掉乡土温度（挤压村民就业、弱化归属感）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③ 市场化外包弱化基层自治（村民觉得"反正有人管"就不关心公共事务）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77840"/>
            <a:ext cx="10515600" cy="91440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577840"/>
            <a:ext cx="63500" cy="9144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687568"/>
            <a:ext cx="9875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“一体化不是"打包给谁"的问题，是"标准谁定、专业谁做、村民在哪"的问题。”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27432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7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04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377440"/>
            <a:ext cx="1371600" cy="635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65176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多元化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3192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拒绝模板化，探索上海本土运营路径</a:t>
            </a:r>
          </a:p>
        </p:txBody>
      </p:sp>
      <p:pic>
        <p:nvPicPr>
          <p:cNvPr id="7" name="Picture 6" descr="P19_yeta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572000"/>
            <a:ext cx="2926080" cy="1737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04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P20·多元化 Q1+Q2沪浙对比 + 多元两含义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沪浙 4 个完全不同：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主体多元——7 类主体（村集体/镇级国企/头部企业/合作社/本土骨干/返乡青年/社会组织）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模式多元——6 类模式按片区资源灵活选用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不唯一种标准答案——按片区/村情/市场逻辑差异化选型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① 资源基底：浙江典型村 200-500 万收入 vs 上海典型村 50-150 万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② 城乡阶段：浙江"周末长途" vs 上海"周末短途"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③ 财政结构：浙江"省-市-县-乡"四级反哺 vs 上海"市-区-镇"三级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④ 人口结构：浙江年轻人占比高 vs 上海乡村老龄化率 42%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“乡村振兴不是"全国一套卷"，是"各省一张卷"。上海必须写自己的答案。”</a:t>
            </a:r>
          </a:p>
        </p:txBody>
      </p:sp>
      <p:pic>
        <p:nvPicPr>
          <p:cNvPr id="9" name="Picture 8" descr="slot_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P21·多元化 Q3+Q46 大运营范式 + 新丰案例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浦东新丰村案例：客流从 0.8 万 → 6 万人次，村民增收 1.2 万，村集体增收 80 万，返乡青年 3→11 人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① 村村联营模式——多村联合成立片区运营平台（朱枫片区）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② 镇级国资平台统筹模式——镇级国企整镇资源统一（青村镇）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③ 镇村联动+市场化合作——镇级资源与外部企业合作（夏阳枇杷园）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④ 头部企业主导开发——整片开发+村民土地入股（马桥人工智能小镇）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⑤ 城乡双向引流联动——"周末近郊游"场景（浦东新丰村"小美满·魔力森林"）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⑥ 本土骨干+返乡青年创业——"新乡贤"激活（亭林镇"亭林六艺"）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“没有最好的模式，只有最对的组合——六大模式是工具箱里的六种工具，不是排名先后。”</a:t>
            </a:r>
          </a:p>
        </p:txBody>
      </p:sp>
      <p:pic>
        <p:nvPicPr>
          <p:cNvPr id="9" name="Picture 8" descr="slot_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P22·多元化 Q5警惕 3 类无序多元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案例补充·金山卫：金山卫镇八字村——2026年7月通过市级乡村振兴示范村复核，超大田园综合体+健跑绿环+数字农业（名字先留档，内容待定）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反例1·主体过多元变内耗——某片区引入 7 家运营公司互相抢客，最后 7 家全撤出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反例2·模式过多元变失焦——某片区同时启动 5 种模式，每种都做"半截"，无品牌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反例3·利益联结过多元变不公——某片区 8 类主体分红，村民实际到手不到 5%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“真正的多元化是"主体协同、模式聚焦、利益共享"——多而不乱、繁而不杂。”</a:t>
            </a:r>
          </a:p>
        </p:txBody>
      </p:sp>
      <p:pic>
        <p:nvPicPr>
          <p:cNvPr id="9" name="Picture 8" descr="slot_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27432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7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05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377440"/>
            <a:ext cx="1371600" cy="635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65176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在地性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3192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告别网红套路，挖掘土地原生基因</a:t>
            </a:r>
          </a:p>
        </p:txBody>
      </p:sp>
      <p:pic>
        <p:nvPicPr>
          <p:cNvPr id="7" name="Picture 6" descr="P23_cul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572000"/>
            <a:ext cx="2926080" cy="1737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05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P24·在地性 Q1+Q2千村一面 + 在地性三层基因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网红套路三个致命问题：复制成本低导致同质化 / 文化脱离导致村民无感 / 资本抽离导致空心化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第一层·空间基因——地形/水系/植被/村落肌理（朱枫曲水泾浜/奉贤滨海港塘/青西湖沼荡田）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第二层·文化基因——历史/非遗/名人/民俗（崧泽/广富林/马桥/福泉山/亭林 5 大文化）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第三层·生活基因——生产/生活/人际关系（亭林雪瓜/奉贤开渔节/青浦蛙稻共生）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“网红套路的本质是"用城市的想象定义乡村"，在地性的本质是"用乡村的基因定义自己"。”</a:t>
            </a:r>
          </a:p>
        </p:txBody>
      </p:sp>
      <p:pic>
        <p:nvPicPr>
          <p:cNvPr id="9" name="Picture 8" descr="slot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P25·在地性 Q3沪派江南 4 大 IP 标杆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515600" cy="4206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① 崧泽印象——上海之源（6000 年文明·中华文明探源工程）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② 天马星空村——仰望星空（上海唯一历史名山·亲子研学）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③ 金山江海 IP——上海最南端·长江入海口·海塘文化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④ 亭林六艺——琴棋书画茶香 + 6 个乡村特色产业组团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77840"/>
            <a:ext cx="10515600" cy="91440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577840"/>
            <a:ext cx="63500" cy="9144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687568"/>
            <a:ext cx="9875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“上海在地性 IP 不是"无中生有"，是"有中选精"——本土文化基因是土壤，IP 是从土壤里长出来的。”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P26·在地性 Q4+Q5崧泽+G318 融合 + 4 类假在地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崧泽+G318 双 IP 融合：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数据：年接待 12 万 → 35 万人次（+192%）| 单日最高 8000 人次（2025 春节）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4 类假在地：有资源无梳理 / 外来品牌植入 / 悬浮网红流量 / 纸面口号文化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案例补充·文化传播：李瑞（边走边看博主）——配合沪派江南传播，让上海乡村从养在深闺到被看见（陆老师 9/3 口述案例）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① 主题提炼——"从上海之源到世界之巅"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② 空间营造——G318 上海零公里地标+骑行驿站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③ 业态落地——文创工作室+骑行俱乐部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④ 传播引爆——抖音/小红书"上海之源"主题话题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“辨别真在地还是假在地，就看一条："村民自己愿不愿意带朋友来这个村？"”</a:t>
            </a:r>
          </a:p>
        </p:txBody>
      </p:sp>
      <p:pic>
        <p:nvPicPr>
          <p:cNvPr id="9" name="Picture 8" descr="slot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27432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7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06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377440"/>
            <a:ext cx="1371600" cy="635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65176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价值化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3192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从资源堆砌到资产造血</a:t>
            </a:r>
          </a:p>
        </p:txBody>
      </p:sp>
      <p:pic>
        <p:nvPicPr>
          <p:cNvPr id="7" name="Picture 6" descr="P27_harve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572000"/>
            <a:ext cx="2926080" cy="1737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06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P28·价值化 Q1+Q2漂亮但不赚钱 + 三层价值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根源：建设与产业错位 / 资源与价值错位 / 输血与造血错位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第一层·财产性收入——盘活闲置农房/宅基地/集体资产（沪委农办〔2026〕8 号）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第二层·经营性收入——农文商旅体展联动+特色土特产（沪府发〔2026〕3 号 L136-137）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第三层·资源价值化——VEP / GEP / 生态银行（青浦东厍村案例）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“乡村现代化的终极可持续，是让沉睡的生态、文化、空间资源，变成持续造血的乡村资产。”</a:t>
            </a:r>
          </a:p>
        </p:txBody>
      </p:sp>
      <p:pic>
        <p:nvPicPr>
          <p:cNvPr id="9" name="Picture 8" descr="slot_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P29·价值化 Q3三层政策+案例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第一层·沪委农办〔2026〕8 号——4 类盘活方向（自主经营/合作经营/整体租赁/平台交易）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市级平台——到 2025 年底撮合交易 4200 余宗 / 惠及农户 1.8 万户 / 朱枫户均年增收 1.8 万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第二层·沪府发〔2026〕3 号 L136-137——农文商旅体展六业融合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夏阳枇杷案例——客流 5→25 万 / 枇杷 8→18 元/斤 / 亩均产值 1.2→3.5 万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第三层·VEP 1.0→2.0→3.0 演进路径——单村核算→跨村联核→区域品牌溢价</a:t>
            </a:r>
          </a:p>
        </p:txBody>
      </p:sp>
      <p:pic>
        <p:nvPicPr>
          <p:cNvPr id="6" name="Picture 5" descr="slot_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P30·价值化 Q4+Q5东厍村 VEP + 落地 3 难点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515600" cy="4206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东厍村 VEP 4 步走：① 生态产品识别 → ② 价值核算（国标 GB/T 38539-2020）→ ③ 银行授信 → ④ 反哺产业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数据：年提供生态系统服务价值 2.45 亿元 / 上海农商银行授信 3950 万元 / 利率低 1.2 个百分点 / 村民人均年增收 1500 元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VEP 当前 3 个落地难点：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① 核算标准不统一——不同核算团队差异可达 50%，银行授信偏保守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② 变现路径窄——主流"文旅+生态农业"实际回报期 5-8 年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③ 法律权属不清——生态产品产权归谁未定，VEP 交易存在合规风险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77840"/>
            <a:ext cx="10515600" cy="91440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577840"/>
            <a:ext cx="63500" cy="9144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687568"/>
            <a:ext cx="9875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“VEP 是"正确的方向，不成熟的产品"。未来 3-5 年需解决标准/路径/权属三大问题。”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27432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7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07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377440"/>
            <a:ext cx="1371600" cy="635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65176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数智化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3192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新质生产力的底层贯穿底座</a:t>
            </a:r>
          </a:p>
        </p:txBody>
      </p:sp>
      <p:pic>
        <p:nvPicPr>
          <p:cNvPr id="7" name="Picture 6" descr="P31_smart_agr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572000"/>
            <a:ext cx="2926080" cy="1737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07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P32·数智化 Q1+Q2一墙屏 + 上海 3 大定位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515600" cy="4206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2022 年江苏某村案例：80 万建 12 平米 LED 屏 + 6-8 万年运维 / 村干部"只想拔电"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定位1·贯穿底座——数智化不是附加项/点缀项/屏幕项，是从策划、建设、运营全周期贯穿的底层操作系统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定位2·减负优先——第一评价指标是基层负担是否减轻，不是功能多少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定位3·服务产业——服务于农业生产、乡村运营、文旅服务、产业转化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77840"/>
            <a:ext cx="10515600" cy="91440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577840"/>
            <a:ext cx="63500" cy="9144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687568"/>
            <a:ext cx="9875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“乡村数智化的价值，不是屏幕更大、设备更多，而是治理更轻、生产更精、运营更实。”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P33·数智化 Q32 大硬指标 + 4 大场景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515600" cy="4206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案例补充·智慧农业外部佐证：松江万亩良田数字稻田——无人机航测+地面传感器立体监测，每寸土地转化为数字模型（先占位，找到更合适的再替换）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硬指标1·农业生产信息化率 ≥ 30%（2026）→ 55%（2030）—— 沪府发〔2026〕3 号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硬指标2·保留村数智化基础设施 100% 覆盖（2027）—— 沪委农办〔2026〕8 号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应用分类·农业线——智慧农业数据枢纽 / 农业数智化转型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应用分类·治理线——新版社区云 + 阳光村务（村集体财务+三资+工程+惠民政策可查）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77840"/>
            <a:ext cx="10515600" cy="91440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577840"/>
            <a:ext cx="63500" cy="9144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687568"/>
            <a:ext cx="9875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“上海数智化不是"做加法"，是"做减法+做乘法"——减掉重复表格、减掉无效大屏，乘以数据复用、乘以场景实效。”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P34·数智化 Q4+Q5陆老师工作台 + 2 大陷阱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515600" cy="4206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陆老师工作台 + 朱枫城测总控助手 4 步：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数据：村干部填表时间 18h→5h（节省 72%）/ 村民办事跑动 3.2→1.1 次 / 运营成本-15% / 满意度+14%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2 大陷阱：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① 整合系统——5 套系统合并为 1 套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② AI 助手——朱枫城测总控助手·语音提问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③ 村民端阳光村务——小程序查财务/工程/惠民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④ 农业生产接入——12 个合作社数据接入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陷阱1·"为了数字化而数字化"——某地 500 万建平台，村民不会用/村干部不常用/数据不更新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陷阱2·"数据孤岛+重复填表"——某地 12 套系统/每周填表 25h+/网格员负担加重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77840"/>
            <a:ext cx="10515600" cy="91440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577840"/>
            <a:ext cx="63500" cy="9144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687568"/>
            <a:ext cx="9875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“数智化的评判标准只有一条："基层负担是否减轻"。减轻负担是真数智化，加重负担是伪数智化。”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27432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4" name="Rectangle 3"/>
          <p:cNvSpPr/>
          <p:nvPr/>
        </p:nvSpPr>
        <p:spPr>
          <a:xfrm>
            <a:off x="777240" y="2377440"/>
            <a:ext cx="1371600" cy="635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65176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S-EPCO-D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3192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超大城市乡村片区全周期落地模型</a:t>
            </a:r>
          </a:p>
        </p:txBody>
      </p:sp>
      <p:pic>
        <p:nvPicPr>
          <p:cNvPr id="7" name="Picture 6" descr="P35_sepcod_b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572000"/>
            <a:ext cx="2926080" cy="1737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P36·S-EPCO-D 三大字母详解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S = Strategic-spatial 战略空间总策划——承载现代化/片区化/一体化顶层设计；战略/规划/运营/收益四前置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EPCO = Engineering + Procurement + Construction + Operation——E 设计/P 采购/C 施工/O 现场落地运营；联合体协同模式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D = Digital 全域数智赋能底座——贯穿策划/建设/运营全流程；覆盖数字基底建模/智慧农业/数字孪生/阳光村务/全周期监测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“S 是大脑、EPCO 是躯干、D 是神经网络。”</a:t>
            </a:r>
          </a:p>
        </p:txBody>
      </p:sp>
      <p:pic>
        <p:nvPicPr>
          <p:cNvPr id="9" name="Picture 8" descr="slot_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P37·S-EPCO-D 业务边界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我方核心主营 vs 外部协同——边界清晰才能能力聚焦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【S 顶层策划·主营】14 年深耕上海 / 60+ 片区服务经验 / 朱枫案例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【D 数智底座·主营】陆老师工作台 / 朱枫城测总控助手 / AI 数智化产品矩阵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【O 全周期统筹·主营】片区运营平台搭建 / 利益联结机制设计 / 片区品牌运营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【EPC 外部协同】设计/采购/施工 → 由外部工程联合体承担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“我方核心主营 = S + D + O 全周期统筹；外部协同 = EPC 工程实施。边界清晰，能力聚焦，回报可控。”</a:t>
            </a:r>
          </a:p>
        </p:txBody>
      </p:sp>
      <p:pic>
        <p:nvPicPr>
          <p:cNvPr id="9" name="Picture 8" descr="slot_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P38·S-EPCO-D 朱枫案例验证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515600" cy="4206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朱枫片区——S-EPCO-D 模型的完整跑通：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2025 年指标：固投 12.5 亿元 / 村均集体收入 280 万（+18%）/ 村民增收 4200 元 / 游客接待 65 万（+85%）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EPCO 阶段（2024.7-2025.12）—— 3 家工程联合体+陆老师公司 O 端统筹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D 阶段（2025 全年）—— 陆老师工作台+朱枫总控助手 12 个行政村全覆盖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577840"/>
            <a:ext cx="10515600" cy="91440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577840"/>
            <a:ext cx="63500" cy="9144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687568"/>
            <a:ext cx="9875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“S 是大脑、EPCO 是躯干、D 是神经网络。策划前置定上限、工程落地保品质、数智贯穿托底线、运营闭环保长效。”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P39·S-EPCO-D 终极金句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“策划前置定上限——S 阶段把项目定位、空间格局、机制设计做扎实，整个项目就赢在起跑线。”</a:t>
            </a:r>
          </a:p>
        </p:txBody>
      </p:sp>
      <p:pic>
        <p:nvPicPr>
          <p:cNvPr id="8" name="Picture 7" descr="slot_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P39b·业务框架1 总控 + 3 赋能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我们公司独家、自洽、可落地、可汇报、可论文化的完整业务框架——1 总控 + 3 赋能：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【总控·主营】城测和美——14 年深耕上海乡村振兴 / 60+ 片区服务经验 / 朱枫片区案例</a:t>
            </a:r>
            <a:br/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提供 S 顶层策划（战略空间总策划）：战略/规划/运营/收益四前置。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【文化赋能】城测风物（+ 城测读村子产品）——文化调研 + 新媒体传播</a:t>
            </a:r>
            <a:br/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覆盖上海五大文化乡村（崧泽/广富林/马桥/福泉山/亭林）的本土文化 IP 孵化与传播。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【金融赋能】城测乡信——VEP / 碳汇 / 流水打包</a:t>
            </a:r>
            <a:br/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青村镇青溪乡信落地案例 + 夏阳街道东厍村 VEP 授信 3950 万元 + 福寿园买碳等金融工具整合。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【数字赋能】城测智农（=陆老师工作台 + 朱枫城测总控助手 + AI 数智化产品矩阵）</a:t>
            </a:r>
            <a:br/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对内减负（村干部填表时间 -72%）+ 对外服务（村民办事跑动 -67%）+ 贯穿 S/EPCO/D 神经网络。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“S 是大脑、EPCO 是躯干、D 是神经网络——1 总控 + 3 赋能是公司的四肢。方法论讲怎么干（S-EPCO-D），业务框架讲我有什么（1 总控+3 赋能）——一内一外，相辅相成。”</a:t>
            </a:r>
          </a:p>
        </p:txBody>
      </p:sp>
      <p:pic>
        <p:nvPicPr>
          <p:cNvPr id="9" name="Picture 8" descr="slot_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E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P40·收尾页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09728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766560" cy="4754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我们今天的分享：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—— 谢谢大家。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✅ 现代化——重新定义超大城市乡村的高阶定位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✅ 片区化——从"单点盆景"走向"连片成势"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✅ 一体化——从一次性建设到全周期长效品质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✅ 多元化——拒绝模板化，探索上海本土运营路径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✅ 在地性——告别网红套路，挖掘土地原生基因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✅ 价值化——从资源堆砌到资产造血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✅ 数智化——新质生产力的底层贯穿底座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4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• ✅ S-EPCO-D——我们独家方法论首次对外发布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solidFill>
            <a:srgbClr val="E8D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63500" cy="10972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5166360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“上海乡村，从来不是城市的背面，它是城市未来可持续发展的另一面。”</a:t>
            </a:r>
          </a:p>
        </p:txBody>
      </p:sp>
      <p:pic>
        <p:nvPicPr>
          <p:cNvPr id="9" name="Picture 8" descr="slot_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463040"/>
            <a:ext cx="39319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A6A6A"/>
                </a:solidFill>
                <a:latin typeface="Source Han Sans CN"/>
                <a:ea typeface="Source Han Sans CN"/>
                <a:cs typeface="Source Han Sans CN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40_du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422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560320"/>
            <a:ext cx="103327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40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上海乡村，从来不是城市的背面</a:t>
            </a:r>
            <a:br/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它是城市未来可持续发展的另一面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4960" y="4572000"/>
            <a:ext cx="137160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4846320"/>
            <a:ext cx="10332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0">
                <a:solidFill>
                  <a:srgbClr val="DDDDDD"/>
                </a:solidFill>
                <a:latin typeface="AR PL UKai CN"/>
                <a:ea typeface="AR PL UKai CN"/>
                <a:cs typeface="AR PL UKai CN"/>
              </a:rPr>
              <a:t>谢谢大家 · 敬请指正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