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97" r:id="rId48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26348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上海乡村振兴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上海乡村振兴的</a:t>
            </a:r>
            <a:br/>
            <a:r>
              <a:rPr sz="56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新词新事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基于十五五政策的深度复盘与业务思考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开场 · 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上海乡村到底有哪些？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上海乡村现代化，全国排第几？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Q3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上海乡村振兴最值得说的一个词是什么？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（停 5 秒，等举手）—— 这三个问题，今天结束时都会有答案。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目录 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七化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现代化 · 片区化 · 一体化 · 多元化 · 在地性 · 价值化 · 数智化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S-EPCO-D 超大城市乡村片区全周期落地模型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 大维度——最后一套方法论现场揭晓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一套能把 7 个维度拧成一股绳的方法论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不是 PPT 概念，而是可落地、可汇报、可论文化的完整体系——答案在最后揭晓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今天的 7 大维度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演讲稿 9 段 / PPT 42 页 / 时长 60 分钟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07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现代化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重新定义超大城市乡村的高阶定位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P7·现代化 Q1为什么去掉"基本"二字？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现代化三个字，在中西部讲的是补课；在上海讲的是升维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上海乡村不是城市的背面，它是超大城市整体功能重构的另一半基础设施。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P8·现代化 Q2上海乡村现代化的 5 层功能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生产功能：保障城市农产品供给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生态功能：涵养水土、保育湿地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生活功能：宜居宜业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文化功能：延续江南文脉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⑤ 公共服务功能：服务千万市民休闲游憩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P9·现代化 Q3双线逻辑（v2 拆双栏）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【左栏·保留村】做标杆 / 做品质 / 做 IP / 做示范 → 50 个左右和美乡村片区 + 500 个左右保留村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高低协同、双线并行——这就是上海现代化的真实底色。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P10·现代化 Q4+Q5怎么干 + 三大真问题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城乡收入比 1.85 是线性可达吗？（前提：财产性收入突破）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现代化的关键不在"率先"，而在"同步"——城市端、乡村端、政策端、资本端四股力量在同一时间窗内协同发力。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414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片区化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从「单点盆景」走向「连片成势」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P12·片区化 Q1-Q2为什么是片区 + 怎么定义片区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第一层·行政片区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以镇/村行政边界为底盘，便于政策落地、资金归集。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第二层·自然片区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以水系/山体/地形/生态廊道为底盘，顺应江南水乡肌理。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第三层·产业片区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以农业产业链/文旅线路/公共服务半径为底盘，真正实现产业联动。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片区化解决的不是颜值问题，是超大城市乡村多功能落地的尺度问题。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6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朱枫片区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五整的核心是"整的不是地图，是利益"——片区化如果只整空间不整利益，就是貌合神离。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五整方法论：空间整 · 风貌整 · 产业整 · 治理整 · 利益整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真片区化的标尺不是"几个村拼一起"，而是"村民愿不愿意一起、企业愿不愿意一起投、政府愿不愿意一起考核"。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真片区化三条件：资源同源性 / 利益共享性 / 治理协同性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82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从一次性建设到全周期长效品质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P16·一体化 Q1+Q2三年返旧 + 一体化三面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建设一体化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管护一体化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治理一体化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没有一体化机制，所有片区的美丽，都只是一次性投入的短暂美丽。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P17·一体化 Q3三师联创+多格合一+一体化综合管护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三师联创（规划师+建筑师+景观师）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策划阶段三师联合介入，避免规划一张图、施工另一张图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多格合一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党建/综治/城管/应急网格合并为"一张网"，信息一次采集、事件一次闭环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一体化综合管护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保洁/绿化/道路/水系/公共设施统一打包给专业主体，考核指标量化、支付与考核挂钩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一体化不是单点突破，是建设、管护、治理三面同时闭环；缺一面，就是缺一个角，三角形立不住。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53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青村青溪水环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一体化不是"打包给谁"的问题，是"标准谁定、专业谁做、村民在哪"的问题。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一体化管护的落地样本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29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多元化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拒绝模板化，探索上海本土运营路径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P20·多元化 Q1+Q2沪浙对比 + 多元两含义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主体多元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7 类主体（村集体/镇级国企/头部企业/合作社/本土骨干/返乡青年/社会组织）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模式多元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6 类模式按片区资源灵活选用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不唯一种标准答案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按片区/村情/市场逻辑差异化选型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资源基底：浙江典型村 200-500 万收入 vs 上海典型村 50-150 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城乡阶段：浙江"周末长途" vs 上海"周末短途"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财政结构：浙江"省-市-县-乡"四级反哺 vs 上海"市-区-镇"三级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868680" y="6126479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人口结构：浙江年轻人占比高 vs 上海乡村老龄化率 42%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31920" y="6126479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乡村振兴不是"全国一套卷"，是"各省一张卷"。上海必须写自己的答案。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91913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浦东新丰村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没有最好的模式，只有最对的组合——六大模式是工具箱里的六种工具，不是排名先后。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「小美满 · 魔力森林」运营范式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真正的多元化是"主体协同、模式聚焦、利益共享"——多而不乱、繁而不杂。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72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在地性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告别网红套路，挖掘土地原生基因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P24·在地性 Q1+Q2千村一面 + 在地性三层基因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第一层·空间基因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地形/水系/植被/村落肌理（朱枫曲水泾浜/奉贤滨海港塘/青西湖沼荡田）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第二层·文化基因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历史/非遗/名人/民俗（崧泽/广富林/马桥/福泉山/亭林 5 大文化）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第三层·生活基因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生产/生活/人际关系（亭林雪瓜/奉贤开渔节/青浦蛙稻共生）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网红套路的本质是"用城市的想象定义乡村"，在地性的本质是"用乡村的基因定义自己"。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P25·在地性 Q3沪派江南 4 大 IP 标杆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崧泽印象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上海之源（6000 年文明·中华文明探源工程）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天马星空村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仰望星空（上海唯一历史名山·亲子研学）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金山江海 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上海最南端·长江入海口·海塘文化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亭林六艺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琴棋书画茶香 + 6 个乡村特色产业组团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上海在地性 IP 不是"无中生有"，是"有中选精"——本土文化基因是土壤，IP 是从土壤里长出来的。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0955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崧泽印象 × G318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辨别真在地还是假在地，就看一条："村民自己愿不愿意带朋友来这个村？"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从「上海之源」到「世界之巅」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价值化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从资源堆砌到资产造血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乡村现代化的终极可持续，是让沉睡的生态、文化、空间资源，变成持续造血的乡村资产。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根源：建设与产业错位 / 资源与价值错位 / 输血与造血错位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P29·价值化 Q3三层政策+案例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第一层·沪委农办〔2026〕8 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4 类盘活方向（自主经营/合作经营/整体租赁/平台交易）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市级平台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到 2025 年底撮合交易 4200 余宗 / 惠及农户 1.8 万户 / 朱枫户均年增收 1.8 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第二层·沪府发〔2026〕3 号 L136-137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农文商旅体展六业融合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夏阳枇杷案例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客流 5→25 万 / 枇杷 8→18 元/斤 / 亩均产值 1.2→3.5 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第三层·VEP 1.0→2.0→3.0 演进路径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单村核算→跨村联核→区域品牌溢价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3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东厍村 VEP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VEP 是"正确的方向，不成熟的产品"。未来 3-5 年需解决标准/路径/权属三大问题。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让生态资源变成可持续造血的资产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67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07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数智化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新质生产力的底层贯穿底座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乡村数智化的价值，不是屏幕更大、设备更多，而是治理更轻、生产更精、运营更实。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754880"/>
            <a:ext cx="9418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2022 年江苏某村案例：80 万建 12 平米 LED 屏 + 6-8 万年运维 / 村干部"只想拔电"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P33·数智化 Q32 大硬指标 + 4 大场景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硬指标1·农业生产信息化率 ≥ 30%（2026）→ 55%（2030）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沪府发〔2026〕3 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硬指标2·保留村数智化基础设施 100% 覆盖（2027）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沪委农办〔2026〕8 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应用分类·农业线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智慧农业数据枢纽 / 农业数智化转型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应用分类·治理线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新版社区云 + 阳光村务（村集体财务+三资+工程+惠民政策可查）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上海数智化不是"做加法"，是"做减法+做乘法"——减掉重复表格、减掉无效大屏，乘以数据复用、乘以场景实效。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P34·数智化 Q4+Q5陆老师工作台 + 2 大陷阱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① 整合系统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5 套系统合并为 1 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② AI 助手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朱枫城测总控助手·语音提问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③ 村民端阳光村务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小程序查财务/工程/惠民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④ 农业生产接入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379476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12 个合作社数据接入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陷阱1·"为了数字化而数字化"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457200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500 万建平台，村民不会用/村干部不常用/数据不更新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3492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陷阱2·"数据孤岛+重复填表"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53492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某地 12 套系统/每周填表 25h+/网格员负担加重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数智化的评判标准只有一条："基层负担是否减轻"。减轻负担是真数智化，加重负担是伪数智化。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034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52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S-EPCO-D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超大城市乡村片区全周期落地模型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P36·S-EPCO-D 三大字母详解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S = Strategic-spatial 战略空间总策划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承载现代化/片区化/一体化顶层设计；战略/规划/运营/收益四前置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= Engineering + Procurement + Construction + Operation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E 设计/P 采购/C 施工/O 现场落地运营；联合体协同模式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1752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= Digital 全域数智赋能底座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1920" y="301752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贯穿策划/建设/运营全流程；覆盖数字基底建模/智慧农业/数字孪生/阳光村务/全周期监测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P37·S-EPCO-D 业务边界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要点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我方核心主营 vs 外部协同——边界清晰才能能力聚焦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我方核心主营 = S + D + O 全周期统筹；外部协同 = EPC 工程实施。边界清晰，能力聚焦，回报可控。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A1A1A"/>
                </a:solidFill>
                <a:latin typeface="AR PL UKai CN"/>
                <a:ea typeface="AR PL UKai CN"/>
                <a:cs typeface="AR PL UKai CN"/>
              </a:rPr>
              <a:t>P38·S-EPCO-D 朱枫案例验证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234440"/>
            <a:ext cx="1005840" cy="508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46304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EPCO 阶段（2024.7-2025.12）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0" y="146304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3 家工程联合体+陆老师公司 O 端统筹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D 阶段（2025 全年）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240280"/>
            <a:ext cx="73152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A1A1A"/>
                </a:solidFill>
                <a:latin typeface="Source Han Sans CN"/>
                <a:ea typeface="Source Han Sans CN"/>
                <a:cs typeface="Source Han Sans CN"/>
              </a:rPr>
              <a:t>陆老师工作台+朱枫总控助手 12 个行政村全覆盖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85216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S 是大脑、EPCO 是躯干、D 是神经网络。策划前置定上限、工程落地保品质、数智贯穿托底线、运营闭环保长效。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377440"/>
            <a:ext cx="99669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5000"/>
              </a:lnSpc>
            </a:pPr>
            <a:r>
              <a:rPr sz="4200" b="1">
                <a:solidFill>
                  <a:srgbClr val="C0392B"/>
                </a:solidFill>
                <a:latin typeface="AR PL UKai CN"/>
                <a:ea typeface="AR PL UKai CN"/>
                <a:cs typeface="AR PL UKai CN"/>
              </a:rPr>
              <a:t>策划前置定上限——S 阶段把项目定位、空间格局、机制设计做扎实，整个项目就赢在起跑线。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0" y="4480560"/>
            <a:ext cx="822960" cy="5080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666666"/>
                </a:solidFill>
                <a:latin typeface="Source Han Sans CN"/>
                <a:ea typeface="Source Han Sans CN"/>
                <a:cs typeface="Source Han Sans CN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160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FFD8A8"/>
                </a:solidFill>
                <a:latin typeface="Source Han Sans CN"/>
                <a:ea typeface="Source Han Sans CN"/>
                <a:cs typeface="Source Han Sans CN"/>
              </a:rPr>
              <a:t>1 总控 + 3 赋能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0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S 是大脑、EPCO 是躯干、D 是神经网络——1 总控 + 3 赋能是公司的四肢。方法论讲怎么干（S-EPCO-D），业务框架讲我有什么（1 总控+3 赋能）——一内一外，相辅相成。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城测和美 · 城测风物 · 城测乡信 · 城测智农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ull_1353879112106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21E">
              <a:alpha val="5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上海乡村，从来不是城市的背面</a:t>
            </a:r>
            <a:br/>
            <a:r>
              <a:rPr sz="4400" b="1">
                <a:solidFill>
                  <a:srgbClr val="FFFFFF"/>
                </a:solidFill>
                <a:latin typeface="AR PL UKai CN"/>
                <a:ea typeface="AR PL UKai CN"/>
                <a:cs typeface="AR PL UKai CN"/>
              </a:rPr>
              <a:t>它是城市未来可持续发展的另一面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23360"/>
            <a:ext cx="1371600" cy="63500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2976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8E8E8"/>
                </a:solidFill>
                <a:latin typeface="Source Han Sans CN"/>
                <a:ea typeface="Source Han Sans CN"/>
                <a:cs typeface="Source Han Sans CN"/>
              </a:rPr>
              <a:t>谢谢大家 · 敬请指正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30936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0">
                <a:solidFill>
                  <a:srgbClr val="CCCCCC"/>
                </a:solidFill>
                <a:latin typeface="Source Han Sans CN"/>
                <a:ea typeface="Source Han Sans CN"/>
                <a:cs typeface="Source Han Sans CN"/>
              </a:rPr>
              <a:t>42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19456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十四五交卷全超额　十五五立标换尺子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786384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896112"/>
            <a:ext cx="146304" cy="146304"/>
          </a:xfrm>
          <a:prstGeom prst="rect">
            <a:avLst/>
          </a:prstGeom>
          <a:solidFill>
            <a:srgbClr val="DCE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8732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1">
                <a:solidFill>
                  <a:srgbClr val="1B6B36"/>
                </a:solidFill>
                <a:latin typeface="Source Han Sans CN"/>
              </a:defRPr>
            </a:pPr>
            <a:r>
              <a:t>达标·超额（6）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2423160" y="896112"/>
            <a:ext cx="146304" cy="146304"/>
          </a:xfrm>
          <a:prstGeom prst="rect">
            <a:avLst/>
          </a:prstGeom>
          <a:solidFill>
            <a:srgbClr val="E9E4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24328" y="8732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1">
                <a:solidFill>
                  <a:srgbClr val="8A8376"/>
                </a:solidFill>
                <a:latin typeface="Source Han Sans CN"/>
              </a:defRPr>
            </a:pPr>
            <a:r>
              <a:t>退场·不再考核（6）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79" y="896112"/>
            <a:ext cx="146304" cy="146304"/>
          </a:xfrm>
          <a:prstGeom prst="rect">
            <a:avLst/>
          </a:prstGeom>
          <a:solidFill>
            <a:srgbClr val="E2EB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98847" y="8732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1">
                <a:solidFill>
                  <a:srgbClr val="1F5C88"/>
                </a:solidFill>
                <a:latin typeface="Source Han Sans CN"/>
              </a:defRPr>
            </a:pPr>
            <a:r>
              <a:t>换形式·转正文（1）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199" y="896112"/>
            <a:ext cx="146304" cy="146304"/>
          </a:xfrm>
          <a:prstGeom prst="rect">
            <a:avLst/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7" y="8732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1">
                <a:solidFill>
                  <a:srgbClr val="B06A00"/>
                </a:solidFill>
                <a:latin typeface="Source Han Sans CN"/>
              </a:defRPr>
            </a:pPr>
            <a:r>
              <a:t>新设·十五五新增（7）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1115568"/>
            <a:ext cx="1124712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50" b="0">
                <a:solidFill>
                  <a:srgbClr val="666666"/>
                </a:solidFill>
                <a:latin typeface="Source Han Sans CN"/>
              </a:defRPr>
            </a:pPr>
            <a:r>
              <a:t>全量并轨 20 项指标 ｜ 数据源：《上海市乡村振兴“十四五”规划》× 沪府发〔2026〕3号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48640" y="1389888"/>
          <a:ext cx="10927080" cy="4896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66160"/>
                <a:gridCol w="2331720"/>
                <a:gridCol w="1737360"/>
                <a:gridCol w="2423160"/>
                <a:gridCol w="868680"/>
              </a:tblGrid>
              <a:tr h="233172">
                <a:tc>
                  <a:txBody>
                    <a:bodyPr wrap="square"/>
                    <a:lstStyle/>
                    <a:p>
                      <a:pPr algn="l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45720" marR="45720" marT="1828" marB="1828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十四五目标（2025）</a:t>
                      </a:r>
                    </a:p>
                  </a:txBody>
                  <a:tcPr marL="45720" marR="45720" marT="1828" marB="1828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</a:t>
                      </a:r>
                    </a:p>
                  </a:txBody>
                  <a:tcPr marL="45720" marR="45720" marT="1828" marB="1828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十五五目标（2030）</a:t>
                      </a:r>
                    </a:p>
                  </a:txBody>
                  <a:tcPr marL="45720" marR="45720" marT="1828" marB="1828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关系</a:t>
                      </a:r>
                    </a:p>
                  </a:txBody>
                  <a:tcPr marL="45720" marR="45720" marT="1828" marB="1828" anchor="ctr">
                    <a:solidFill>
                      <a:srgbClr val="C0392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82% 左右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78%（约束性）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休闲农业和乡村旅游（年）接待量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万人次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1.85 左右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农村公路提档升级里程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公里（约束性）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3850 公里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农田化肥和农药施用量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较 2020 降 9% / 10%（约束性）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化肥 -9.7% / 农药 -18.8%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—（达标后不再设指标）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B6B36"/>
                          </a:solidFill>
                          <a:latin typeface="Source Han Sans CN"/>
                        </a:defRPr>
                      </a:pPr>
                      <a:r>
                        <a:t>达标★</a:t>
                      </a:r>
                    </a:p>
                  </a:txBody>
                  <a:tcPr marL="45720" marR="45720" marT="1828" marB="1828" anchor="ctr">
                    <a:solidFill>
                      <a:srgbClr val="DCEFDB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农业现代化水平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82%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—（该词已不再使用）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农村生活垃圾回收利用率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45% 以上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农民相对集中居住签约完成量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2.7 → 5 万户（2022）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市级文明镇村覆盖率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文明镇 80% / 文明村 20%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村民对善治满意率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95%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农村养老示范睦邻点建成量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3000 个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—（已退出考核）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8A8376"/>
                          </a:solidFill>
                          <a:latin typeface="Source Han Sans CN"/>
                        </a:defRPr>
                      </a:pPr>
                      <a:r>
                        <a:t>退场</a:t>
                      </a:r>
                    </a:p>
                  </a:txBody>
                  <a:tcPr marL="45720" marR="45720" marT="1828" marB="1828" anchor="ctr">
                    <a:solidFill>
                      <a:srgbClr val="E9E4D9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农村生活污水处理率</a:t>
                      </a:r>
                    </a:p>
                  </a:txBody>
                  <a:tcPr marL="45720" marR="45720" marT="1828" marB="1828" anchor="ctr">
                    <a:solidFill>
                      <a:srgbClr val="E2EB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90% 以上</a:t>
                      </a:r>
                    </a:p>
                  </a:txBody>
                  <a:tcPr marL="45720" marR="45720" marT="1828" marB="1828" anchor="ctr">
                    <a:solidFill>
                      <a:srgbClr val="E2EB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45720" marR="45720" marT="1828" marB="1828" anchor="ctr">
                    <a:solidFill>
                      <a:srgbClr val="E2EB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转正文目标·基本实现治理全覆盖</a:t>
                      </a:r>
                    </a:p>
                  </a:txBody>
                  <a:tcPr marL="45720" marR="45720" marT="1828" marB="1828" anchor="ctr">
                    <a:solidFill>
                      <a:srgbClr val="E2EB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1F5C88"/>
                          </a:solidFill>
                          <a:latin typeface="Source Han Sans CN"/>
                        </a:defRPr>
                      </a:pPr>
                      <a:r>
                        <a:t>换形式</a:t>
                      </a:r>
                    </a:p>
                  </a:txBody>
                  <a:tcPr marL="45720" marR="45720" marT="1828" marB="1828" anchor="ctr">
                    <a:solidFill>
                      <a:srgbClr val="E2EBF2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农业劳动生产率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5.4 万元/人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7.3 万元/人 左右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粮食产量稳定度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&gt;0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&gt;0（约束性）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永久基本农田内高标准农田占比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&gt;90%（约束性）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55%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&gt;80%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60%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  <a:tr h="233172">
                <a:tc>
                  <a:txBody>
                    <a:bodyPr wrap="square"/>
                    <a:lstStyle/>
                    <a:p>
                      <a:pPr algn="l">
                        <a:defRPr sz="98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农村居民健康素养水平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0">
                          <a:solidFill>
                            <a:srgbClr val="666666"/>
                          </a:solidFill>
                          <a:latin typeface="Source Han Sans CN"/>
                        </a:defRPr>
                      </a:pPr>
                      <a:r>
                        <a:t>—（未设此指标）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019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36.9%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3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40%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B06A00"/>
                          </a:solidFill>
                          <a:latin typeface="Source Han Sans CN"/>
                        </a:defRPr>
                      </a:pPr>
                      <a:r>
                        <a:t>新设</a:t>
                      </a:r>
                    </a:p>
                  </a:txBody>
                  <a:tcPr marL="45720" marR="45720" marT="1828" marB="1828" anchor="ctr">
                    <a:solidFill>
                      <a:srgbClr val="FFF3D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8640" y="6350508"/>
            <a:ext cx="1124712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900" b="0">
                <a:solidFill>
                  <a:srgbClr val="666666"/>
                </a:solidFill>
                <a:latin typeface="Source Han Sans CN"/>
              </a:defRPr>
            </a:pPr>
            <a:r>
              <a:t>★ 达标 6 项（含 1 项达标后退出）｜ ※“年接待量”较十四五加“年”字、口径偏严，建议表述“规模持续扩大”｜“农业现代化水平”官方未说明是拆分还是废止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55664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