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5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6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7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8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9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0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2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3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4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2084831"/>
            <a:ext cx="7315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700" b="0">
                <a:solidFill>
                  <a:srgbClr val="E8DFCE"/>
                </a:solidFill>
                <a:latin typeface="AR PL UKai CN"/>
              </a:defRPr>
            </a:pPr>
            <a:r>
              <a:t>上海乡村振兴的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615184"/>
            <a:ext cx="841248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800" b="1">
                <a:solidFill>
                  <a:srgbClr val="FFFFFF"/>
                </a:solidFill>
                <a:latin typeface="AR PL UKai CN"/>
              </a:defRPr>
            </a:pPr>
            <a:r>
              <a:t>新词新事</a:t>
            </a:r>
          </a:p>
        </p:txBody>
      </p:sp>
      <p:sp>
        <p:nvSpPr>
          <p:cNvPr id="5" name="Rectangle 4"/>
          <p:cNvSpPr/>
          <p:nvPr/>
        </p:nvSpPr>
        <p:spPr>
          <a:xfrm>
            <a:off x="1115568" y="3895344"/>
            <a:ext cx="1371600" cy="548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4133087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0">
                <a:solidFill>
                  <a:srgbClr val="C9C3B8"/>
                </a:solidFill>
                <a:latin typeface="Source Han Sans CN"/>
              </a:defRPr>
            </a:pPr>
            <a:r>
              <a:t>基于「十五五」政策的深度复盘与业务思考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6053328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9A9488"/>
                </a:solidFill>
                <a:latin typeface="Source Han Sans CN"/>
              </a:defRPr>
            </a:pPr>
            <a:r>
              <a:t>城测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目录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CONTENTS ｜ 七个核心词，一条主线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572768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591056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55648" y="1554480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一、现代化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73936" y="1956816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重新定义超大城市乡村的高阶定位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633472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265176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55648" y="2615184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二、六大实施路径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73936" y="3017520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片区化 · 特色化 · 多元化 · 一体化 · 数智化 · 价值化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694176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3712463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55648" y="3675888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三、业务体系总结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73936" y="4078224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S + EPCO + D 一体化底座 ＋ 三大产品赋能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4754880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4672" y="4773168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55648" y="4736592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四、配套专题研究论文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73936" y="5138928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把一线实践沉淀成学术话语体系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8680" y="566928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E0A870"/>
                </a:solidFill>
                <a:latin typeface="Source Han Sans CN"/>
              </a:defRPr>
            </a:pPr>
            <a:r>
              <a:t>0 1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83664"/>
            <a:ext cx="8229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400" b="1">
                <a:solidFill>
                  <a:srgbClr val="FFFFFF"/>
                </a:solidFill>
                <a:latin typeface="AR PL UKai CN"/>
              </a:defRPr>
            </a:pPr>
            <a:r>
              <a:t>现代化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877824" y="3310128"/>
            <a:ext cx="1371600" cy="5486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3584448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900" b="0">
                <a:solidFill>
                  <a:srgbClr val="DAD5CB"/>
                </a:solidFill>
                <a:latin typeface="Source Han Sans CN"/>
              </a:defRPr>
            </a:pPr>
            <a:r>
              <a:t>重新定义超大城市乡村的高阶定位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1.1　两份顶层核心文件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上海三农政策的两块基石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《中共上海市委 上海市人民政府关于锚定农业农村现代化 扎实推进上海乡村全面振兴的实施意见》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印发 2026-03-11　｜　首次将「锚定农业农村现代化」置于政策标题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《上海市推进乡村全面振兴「十五五」规划》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沪府发〔2026〕3号　｜　印发 2026-07-06　｜　正文 9083 字，含指标表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从「建设提质阶段」正式迈向「以现代化目标倒排任务的新阶段」。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1　上海落实中央一号文件的顶层设计脉络（2017—2026）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对标历年中央一号文件，上海在关键节点以市委市政府实施意见逐步构建政策体系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064240" cy="4279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8448"/>
                <a:gridCol w="6656832"/>
                <a:gridCol w="310896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年份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上海对应文件（市委市政府实施意见）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阶段特征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2017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农业供给侧结构性改革 · 都市现代农业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单村示范起步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2018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沪委发〔2018〕7号　贯彻乡村振兴战略的实施意见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「三园工程」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2021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全面推进乡村振兴　加快农业农村现代化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转向全面推进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2022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充分彰显都市乡村价值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都市乡村价值入标题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2023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做好 2023 年全面推进乡村振兴重点工作的实施意见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2024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学习运用「千村示范、万村整治」工程经验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片区探索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2025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（未检索到单独发文，以乡村振兴重点任务清单落实）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2026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锚定农业农村现代化　扎实推进上海乡村全面振兴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现代化目标倒排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十年三步：从单村示范，到片区探索，再到现代化目标倒排。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2　沪浙「十五五」口径相同的 6 项指标对比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上海（沪府发〔2026〕3号）× 浙江（浙政办发〔2026〕15号）｜ 带 * 的三项为浙江 2024 年数据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064240" cy="332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120"/>
                <a:gridCol w="2788920"/>
                <a:gridCol w="2487168"/>
                <a:gridCol w="2542032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指标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上海　2025 → 2030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浙江　2025 → 2030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差距特征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农业科技进步贡献率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81.7% → 82% 左右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69.15%* → 74%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上海领先 12.5 个点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农业生产信息化率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45% → 55%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57.5%* → 60%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浙江基期已超上海目标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农作物耕种收综合机械化率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75% → ＞80%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83.1%* → 87.5%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口径有差异，需注明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宜居宜业和美乡村覆盖率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31.6% → 60%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73.1% → ＞90%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两地差距最大的一项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城乡居民人均可支配收入比值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2.01 → 1.85 左右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1.81 → 1.77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上海目标仍高于浙江现状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休闲农业和乡村旅游接待量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2881.2 万 → 3200 万人次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2.02 亿 → 2.8 亿人次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浙江约为上海 7 倍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6928" y="4864608"/>
            <a:ext cx="110642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defRPr sz="1080" b="0">
                <a:solidFill>
                  <a:srgbClr val="666666"/>
                </a:solidFill>
                <a:latin typeface="Source Han Sans CN"/>
              </a:defRPr>
            </a:pPr>
            <a:r>
              <a:t>口径提示：浙江带 * 的三项为 2024 年数据；「和美乡村覆盖率」「综合机械化率」两地统计范围不完全一致，对外引用建议加一句「口径略有差异」。民生口径补充：2025 年上海农村常住居民人均可支配收入 48122 元，浙江 45154 元。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上海赢的是分母和人均，浙江赢的是农村本身。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两个反差指标：一个全国第一，一个落后 12.5 个点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同一个上海，为什么会这样？—— 它们量的，根本不是一回事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58468"/>
            <a:ext cx="5431536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08176"/>
            <a:ext cx="5431536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08176"/>
            <a:ext cx="5431536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1700784"/>
            <a:ext cx="506577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3600" b="1">
                <a:solidFill>
                  <a:srgbClr val="C0392B"/>
                </a:solidFill>
                <a:latin typeface="Source Han Sans CN"/>
              </a:defRPr>
            </a:pPr>
            <a:r>
              <a:t>81.7%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505456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农业科技进步贡献率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2907792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019" b="0">
                <a:solidFill>
                  <a:srgbClr val="666666"/>
                </a:solidFill>
                <a:latin typeface="Source Han Sans CN"/>
              </a:defRPr>
            </a:pPr>
            <a:r>
              <a:t>全国第一 ｜ 较「十四五」目标 80% 超额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40779" y="1458468"/>
            <a:ext cx="5431536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99631" y="1408176"/>
            <a:ext cx="5431536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99631" y="1408176"/>
            <a:ext cx="5431536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2512" y="1700784"/>
            <a:ext cx="506577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3600" b="1">
                <a:solidFill>
                  <a:srgbClr val="C0392B"/>
                </a:solidFill>
                <a:latin typeface="Source Han Sans CN"/>
              </a:defRPr>
            </a:pPr>
            <a:r>
              <a:t>45%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82512" y="2505456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农业生产信息化率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2907792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019" b="0">
                <a:solidFill>
                  <a:srgbClr val="666666"/>
                </a:solidFill>
                <a:latin typeface="Source Han Sans CN"/>
              </a:defRPr>
            </a:pPr>
            <a:r>
              <a:t>比浙江低 12.5 个点 ｜ 「十五五」要提到 55%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3657600"/>
            <a:ext cx="11064240" cy="2240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2000"/>
              </a:lnSpc>
              <a:defRPr sz="1260" b="0">
                <a:solidFill>
                  <a:srgbClr val="3A362E"/>
                </a:solidFill>
                <a:latin typeface="Source Han Sans CN"/>
              </a:defRPr>
            </a:pPr>
            <a:r>
              <a:t>口径完全不同。① 科技进步贡献率＝余值法：产值增长减去化肥、农药、劳动力、土地的贡献，剩下的归给科技进步 —— 它量的是「增长里有多少没法用投入解释」，这恰是上海的强项：投入在收、产值在升，余值自然高。</a:t>
            </a:r>
            <a:br/>
            <a:r>
              <a:t>② 信息化率＝应用覆盖：大田、设施、畜禽、水产四块，有多少生产真的用上了信息技术。浙江已建成 729 家数字农业工厂、63 家未来农场，水产品七百多万吨、上规模工厂化养殖，插上传感器就能用；而上海「十五五」的目标才是 10 万亩智慧农场。</a:t>
            </a:r>
            <a:br/>
            <a:r>
              <a:t>说到底，在硬科技层面 —— 人工智能加农业、算力、大模型，上海明显落后。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要素投入优化，上海已经做完了；生产方式数字化，上海才刚开始。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3　国家乡村振兴统计监测指标体系：6 个一级 + 41 个二级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上海在该指数上连续四年全国第一（2025 年 84.4）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064240" cy="332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08960"/>
                <a:gridCol w="2103120"/>
                <a:gridCol w="585216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一级指标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二级指标数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说明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综合发展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 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组织保障、政策供给等综合维度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产业兴旺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11 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二级指标最多的一类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生态宜居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10 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人居环境、绿色生产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乡风文明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4 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治理有效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5 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含乡村治理积分制、多格合一等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生活富裕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 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含城乡居民收入比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6928" y="4864608"/>
            <a:ext cx="110642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defRPr sz="1080" b="0">
                <a:solidFill>
                  <a:srgbClr val="666666"/>
                </a:solidFill>
                <a:latin typeface="Source Han Sans CN"/>
              </a:defRPr>
            </a:pPr>
            <a:r>
              <a:t>为什么能第一：上海在 9 项「人均／财政」类指标上接近满分，在 16 项「村占比」类指标上几乎全是 100% —— 这些分数不需要「农村特别强」，只需要「覆盖得特别全」。上海是用一座国际化大都市的财政，建设 1556 个村；浙江是在 19267 个村、26 个山区县、6701 万人口上，做同一张卷子。指数测的是把乡村建设和治理做到什么水平，不是农村有多富。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上海的率先，可以拿来吹牛；但在硬实力上，我们还有很多工作要做。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1.3　「基本」完成了什么？还要攻克什么？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十四五收官盘点：硬件短板基本补齐，剩下 20% 都是难啃的硬骨头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已完成 80%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163824"/>
            <a:ext cx="3102864" cy="214518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十四五一批指标达标、进入十五五继续提质；7 项人居环境与村容村貌类指标达标后退出考核。9 个涉农区、1556 个行政村硬件整治基本落地。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剩下 20%｜四块重点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2627985"/>
            <a:ext cx="3102864" cy="26810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① 农业生产硬科技实力（5 个新增农业指标）</a:t>
            </a:r>
            <a:br/>
            <a:r>
              <a:t>② 城乡收入差距（2.01 → 1.85）</a:t>
            </a:r>
            <a:br/>
            <a:r>
              <a:t>③ 和美乡村片区化覆盖率（31.6% → 60%）</a:t>
            </a:r>
            <a:br/>
            <a:r>
              <a:t>④ 农村居民健康素养（36.9% → 40%）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⚠️ 非保留村：最难的一块｜三难待破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2627985"/>
            <a:ext cx="3102864" cy="26810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全市 627 个非保留村、41.3 万户（沪府办发〔2026〕11 号）。</a:t>
            </a:r>
            <a:br/>
            <a:r>
              <a:t>① 财力 —— 集中居住签约户数在「十五五」指标里悄然退出；集中居住项目审批已经收紧，翻建、改建的现实堵点很多；亭林 E' 点花三年打通层层关键，前两周被区发改委否了。</a:t>
            </a:r>
            <a:br/>
            <a:r>
              <a:t>② 身份意愿 —— 一半没有资格权；有资格的也不愿按 16 号令缩小宅基地面积。</a:t>
            </a:r>
            <a:br/>
            <a:r>
              <a:t>③ 空间 —— 被耕地、林地一层层锁死，边界优化难度大。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硬件短板基本补齐，剩下 20% 都是难啃的硬骨头。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4　上海「十四五」指标完成情况 ×「十五五」目标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全部取自官方原文比对｜「实际值」列加粗＝达标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521440" cy="332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60520"/>
                <a:gridCol w="2331720"/>
                <a:gridCol w="2926080"/>
                <a:gridCol w="210312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指标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十四五目标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2025 实际值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结果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农业科技进步贡献率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80%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81.7%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地产绿色优质农产品占比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75.1%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休闲农业与乡村旅游接待量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2500 万人次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2881.2 万人次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城乡居民收入比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2.15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2.01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缩小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农村公路提档升级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3200 公里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3351 公里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化肥·农药较 2020 年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降 9% / 10%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−9.7% / −18.8%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一批硬件考核指标退场，一批生产、片区、治理指标新设。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马桥水源保护地民居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和我们说的现代化，形成非常鲜明的反差。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庄行非保留村建房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非保留村，是现代化剩下最难啃的硬骨头之一。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1.4　什么是「超大城市优质乡村生活空间」？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不是单一农业／农村／农民现代化，而是把郊野乡村视作超大城市不可分割的复合功能空间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本地村民宜居生活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农村基本具备现代生活条件，公共服务便利度、人居环境舒适度全面提升。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大都市生态供给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273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郊野乡村是大都市的生态底板与气候调节器。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江南文化留存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沪派江南六域八脉十二意象，水网肌理与乡土文脉的活态保存。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城乡融合产业承载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7201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承接中心城区溢出的服务、文旅、休闲、科创配套功能。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乡村是超大城市不可分割的复合功能空间，不是城市的附属品。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案例对比：近郊 vs 远郊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两条路径，各有侧重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40180"/>
            <a:ext cx="5376672" cy="422452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376672" cy="422452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389888"/>
            <a:ext cx="5376672" cy="502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572768"/>
            <a:ext cx="4919472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600" b="1">
                <a:solidFill>
                  <a:srgbClr val="C0392B"/>
                </a:solidFill>
                <a:latin typeface="AR PL UKai CN"/>
              </a:defRPr>
            </a:pPr>
            <a:r>
              <a:t>近郊｜承接城市功能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" y="2231136"/>
            <a:ext cx="50292" cy="219456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87552" y="2139696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宝山罗店远景村：三村联动、整区域设计，跨村整合资源、统一规划、一体化运营。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4672" y="2926079"/>
            <a:ext cx="50292" cy="219456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87552" y="2834639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重点解决——近郊乡村怎么承接城市功能，把「区位优势」变成「功能落点」。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4672" y="3621023"/>
            <a:ext cx="50292" cy="219456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87552" y="3529583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关键词：整区域设计 · 联村共建 · 承接外溢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95644" y="1440180"/>
            <a:ext cx="5376672" cy="422452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54496" y="1389888"/>
            <a:ext cx="5376672" cy="422452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54496" y="1389888"/>
            <a:ext cx="5376672" cy="50292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92240" y="1572768"/>
            <a:ext cx="4919472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600" b="1">
                <a:solidFill>
                  <a:srgbClr val="1F5C88"/>
                </a:solidFill>
                <a:latin typeface="AR PL UKai CN"/>
              </a:defRPr>
            </a:pPr>
            <a:r>
              <a:t>远郊｜做深在地品牌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92240" y="2231136"/>
            <a:ext cx="50292" cy="219456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75120" y="2139696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金山吕巷镇：以在地物产（蟠桃）为锚，做深特色农产品与休闲农业品牌。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92240" y="2926079"/>
            <a:ext cx="50292" cy="219456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75120" y="2834639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重点解决——远郊乡村没有区位优势时，靠什么留住人与消费。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92240" y="3621023"/>
            <a:ext cx="50292" cy="219456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75120" y="3529583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关键词：在地物产 · 特色品牌 · 农文旅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近郊接功能，远郊做品牌，两条路径各有侧重。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宝山区罗店远景村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三村联动、整区域设计 —— 近郊乡村承接城市功能的样板。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金山区吕巷镇：「三个百里」发源地，以「巷创坊」做乡村品牌化运营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远郊农业型片区样板 —— 在农业生产空间之上叠加生活、文旅、研学功能。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8680" y="566928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E0A870"/>
                </a:solidFill>
                <a:latin typeface="Source Han Sans CN"/>
              </a:defRPr>
            </a:pPr>
            <a:r>
              <a:t>0 2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83664"/>
            <a:ext cx="8229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400" b="1">
                <a:solidFill>
                  <a:srgbClr val="FFFFFF"/>
                </a:solidFill>
                <a:latin typeface="AR PL UKai CN"/>
              </a:defRPr>
            </a:pPr>
            <a:r>
              <a:t>六大实施路径</a:t>
            </a:r>
          </a:p>
        </p:txBody>
      </p:sp>
      <p:sp>
        <p:nvSpPr>
          <p:cNvPr id="5" name="Rectangle 4"/>
          <p:cNvSpPr/>
          <p:nvPr/>
        </p:nvSpPr>
        <p:spPr>
          <a:xfrm>
            <a:off x="877824" y="3310128"/>
            <a:ext cx="1371600" cy="5486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3584448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900" b="0">
                <a:solidFill>
                  <a:srgbClr val="DAD5CB"/>
                </a:solidFill>
                <a:latin typeface="Source Han Sans CN"/>
              </a:defRPr>
            </a:pPr>
            <a:r>
              <a:t>营造复合功能的大都市优质乡村空间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2.1　片区化｜空间维度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理论底座 ＋ 政策来源 ＋ 核心命题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38531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3502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33502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147218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理论底座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1865376"/>
            <a:ext cx="56692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170" b="0">
                <a:solidFill>
                  <a:srgbClr val="3A362E"/>
                </a:solidFill>
                <a:latin typeface="Source Han Sans CN"/>
              </a:defRPr>
            </a:pPr>
            <a:r>
              <a:t>2000 年前后，「多功能乡村理论」逐步成型：乡村并非单一农业生产空间，而是承载生产、生态、文化、生活、服务功能、具备多重可叠加价值的地域系统。欧盟共同农业政策（CAP）、日本六次产业化、一村一品运动，均以该理论为核心支撑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076" y="284835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79806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79806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293522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政策依据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6384" y="3328416"/>
            <a:ext cx="56692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170" b="0">
                <a:solidFill>
                  <a:srgbClr val="3A362E"/>
                </a:solidFill>
                <a:latin typeface="Source Han Sans CN"/>
              </a:defRPr>
            </a:pPr>
            <a:r>
              <a:t>《关于扎实推进乡村全面振兴 加快建设宜居宜业和美乡村片区的实施意见（征求意见稿）》：以统一规划设计、乡村建设、产业发展、富民强村、运营管护和乡村治理为路径。到 2030 年建成不少于 50 个片区，覆盖率达 60%，兼顾保留村与非保留村。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076" y="431139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26110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426110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439826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核心命题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" y="4791456"/>
            <a:ext cx="56692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170" b="0">
                <a:solidFill>
                  <a:srgbClr val="3A362E"/>
                </a:solidFill>
                <a:latin typeface="Source Han Sans CN"/>
              </a:defRPr>
            </a:pPr>
            <a:r>
              <a:t>片区化解决的不是颜值问题，是超大城市乡村多功能落地的尺度问题。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8076" y="577443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572414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572414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586130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辩证关系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" y="6254496"/>
            <a:ext cx="56692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170" b="0">
                <a:solidFill>
                  <a:srgbClr val="3A362E"/>
                </a:solidFill>
                <a:latin typeface="Source Han Sans CN"/>
              </a:defRPr>
            </a:pPr>
            <a:r>
              <a:t>空间追求片区连片，产业强调特色化发展 —— 这是一对辩证关系。</a:t>
            </a:r>
          </a:p>
        </p:txBody>
      </p:sp>
      <p:pic>
        <p:nvPicPr>
          <p:cNvPr id="27" name="Picture 26" descr="slot-wa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1335024"/>
            <a:ext cx="4224528" cy="284378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949440" y="4224528"/>
            <a:ext cx="422452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050" b="0">
                <a:solidFill>
                  <a:srgbClr val="666666"/>
                </a:solidFill>
                <a:latin typeface="Source Han Sans CN"/>
              </a:defRPr>
            </a:pPr>
            <a:r>
              <a:t>图｜平原水网与田垄（示意）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片区化不是为了连片好看，是为了解决多功能落地的尺度问题。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长三角三地片区模式对比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空间话语体系完全不同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上海｜城乡空间一体化重构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163824"/>
            <a:ext cx="3102864" cy="206343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「两套片区并行」：沪派江南风貌单元（守风貌底色）＋ 宜居宜业和美乡村片区（管落地实施）。外在成片守边界，内在功能破边界。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浙江｜产业驱动型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以产业共富为根本逻辑，依托同源产业抱团组团，强村带弱村、联村联营分红，实现片区经济整体跃升。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江苏｜自然基底驱动型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立足平原水网与耕地资源本底，以河湖、湿地、连片耕地的自然连片范围划片，空间整体性最强，但产业利益联结相对薄弱。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上海是城乡空间一体化重构，不是农村内部连片提质。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上海片区划定五原则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核心创新：外在成片守边界，内在功能破边界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不纠结「水系界」还是「村界」二选一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两套并行：行政片区管落地，功能单元管品质。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大片区守行政边界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为了落地 —— 项目创建、资金投放、考核管护都在行政单元内闭环。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小功能单元按自然、产业、文化画界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为了品质 —— 跨村域、跨镇域、跨城乡开发边界统筹布局。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807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功能谋划可以打破城镇开发边界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" y="4608576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让乡村片区既承载涉农功能，又承接中心城区溢出的服务与科创功能。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8759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4644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4644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4761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⑤ 最终形成：城乡无界、嵌套分层、落地合规、空间优质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7616" y="4608576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大行政片区统筹落地 ＋ 小功能单元跨界重构。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文件原定的新格局：和美成片、产业成群、服务成网、运营成熟、收入持续增长。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宝山区月罗片区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功能谋划，可以适度打破城镇开发边界。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整片区设计方法论：两套顶层理念叠加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沪派江南风貌体系 × 郊野单元控详／郊野立方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空间三层级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163824"/>
            <a:ext cx="3102864" cy="206343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片：宏观对接全市郊野格局／中观连片统筹基础设施／微观布局功能组团。</a:t>
            </a:r>
            <a:br/>
            <a:r>
              <a:t>线：主题廊道串联（水环、绿廊、乡道）。</a:t>
            </a:r>
            <a:br/>
            <a:r>
              <a:t>点：公共空间、服务节点、文化地标。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机制：都市多师联创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规划师守底线 → 设计师做营造 → 评估师盘资源 → 运营师全程前置。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运营师前置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运营师不是项目建好才进场，是策划阶段就前置介入 —— 这是与「先建设后招商」的根本区别。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以传统村庄设计为底盘，以沪派江南定风貌，以郊野立方赋功能。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朱枫片区设计图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朱枫片区，就是「整片区设计」这套思路的典型实践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2.2　特色化｜产业维度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政策来源：国家在扩量，上海在提质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国发〔2026〕14号《加快农业农村现代化「十五五」规划》（2026.6）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（十五）培育壮大乡村特色产业：实施乡村特色产业提升行动，发展特色种养、特色食品、特色手工。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《加快建设农业强国规划（2024—2035年）》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（十六）加快发展乡村特色产业：做精做优乡村特色种养业，创新发展乡村特色手工业，深度开发乡村特色文化产业。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8076" y="3963924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3913632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66928" y="3913632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4672" y="4041648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032504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沪府发〔2026〕3号《上海市推进乡村全面振兴「十五五」规划》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89888" y="448056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（十四）培育「小而美」「专而精」的乡村特色产业集群；（五）编制「土特产」全产业链图谱，建设一批「小精特优型」特色农业单品品牌。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8076" y="5207508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5157216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157216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04672" y="5285232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71600" y="5276088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特色化 ≠ 做文化 IP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89888" y="5724144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不是为了做标识、做文创符号。文化资源、乡土风物、特色农产品，最终都要落地转化为特色产业组团，才有持续价值。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上海的特色，不做乡村内部的规模，做城乡流动的稀缺性。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苏浙沪特色产业逻辑对比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三地「特色」的落点完全不同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上海｜城乡流动的稀缺性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857500"/>
            <a:ext cx="3102864" cy="23697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不做乡村内部的规模增值，做城乡要素双向流动带来的稀缺性 —— 让都市为乡村的「特」付费。</a:t>
            </a:r>
            <a:br/>
            <a:r>
              <a:t>超大城市「宜业」的核心内涵，不应仅是乡村内部产业兴旺，更体现为城乡要素双向流动、功能互补、空间互嵌的城乡融合之业。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浙江｜产业共富的集群化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依托同源产业抱团，村集体与农户联营分红，特色产业首先是共富工具。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江苏｜资源本底的规模化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立足平原水网与耕地本底，特色产业是自然禀赋的规模化表达。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以片区化统一空间底盘，解决乡村破碎问题；以都市型多功能融合塑造特色产业，解决价值变现问题。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马桥和美乡村总图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城乡融合片区应成为上海宜居宜业和美乡村的特色范式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嘉定工业区（城郊型乡村）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城郊型乡村的白墙黑瓦 —— 底子是江南，功能接都市。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上海三类可落地的「特色」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方法论 ——「读村」：调研前建框架 → 现场捕捉 → 统一工具记录 → 严谨推演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吸引都市消费的在地物产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吕巷蟠桃、亭林雪瓜 —— 有品种、有产地、有辨识度，是「土特产全产业链图谱」的第一层。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吸引都市人流的在地文化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崧泽印象（「上海之源到世界之巅」）、天马星空 —— 承载研学与微度假，是文化的可消费化。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承接都市功能外溢的生态环境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青西东厍村满山乡遇（农文旅 ＋ 银发经济）—— 生态不是背景，是可经营的产品。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好特色不是拍脑袋拍出来的，是「读村」读出来的。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亭林和美乡村策划图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金山卫和美乡村策划图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2.3　多元化｜运营维度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政策来源：上海为什么没有「浙十条」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沪府发〔2026〕3号：探索片区化开展乡村运营管理，采取多村合作、镇村联营、企村一体、国资入股等多种形式，推动乡村统一规划、统一开发、统一运营。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—— 强调「多种形式」，不固化单一模板。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和美乡村片区征求意见稿：支持有实力、有意愿、有责任的企业开展片区整体运营。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—— 开放主体，不限定身份。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浙江有万能模板，上海没有，只能一片一策。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三点根本差异：为什么浙江能出「浙十条」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不是上海不想有主要模式，是现阶段还要探索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资源基底与经营能力不同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709732"/>
            <a:ext cx="3102864" cy="251752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浙江民营经济土壤深厚，村集体具备产业链操盘与市场谈判能力；「浙十条」看似多元，实为「一主多元」—— 以强村公司／村集体为决策核心，社会资本、国资、农创客只是配套，村集体掌握资产控制权。</a:t>
            </a:r>
            <a:br/>
            <a:r>
              <a:t>上海村级经济长期以物业静态收租为主，资产监管审计更严、项目容错空间小。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发展阶段与产业目标不同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2709732"/>
            <a:ext cx="3102864" cy="251752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浙江乡村运营已经过多年试点打磨，核心目标是向内整合乡土资源、打造土特产全产业链；</a:t>
            </a:r>
            <a:br/>
            <a:r>
              <a:t>上海乡村片区运营尚处起步试错阶段，核心目标是推动城乡要素双向流动，承载遗址研学、郊野生态服务、科创配套这类高阶融合业态 —— 单靠村集体很难对接大都市资本、策划与高端消费市场。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村庄资源与组织基础不同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2857500"/>
            <a:ext cx="3102864" cy="23697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浙江连片运营的片区，大多是资源条件稳定、长期保留的村庄组团，集体资产可持续投入；</a:t>
            </a:r>
            <a:br/>
            <a:r>
              <a:t>上海在建设用地减量化框架下形成保留村、非保留村共存格局，资源属性差异大，不适合全部打包做长期重资产开发。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浙江是村集体内生能力强、资源底盘稳定，模式成熟可固化；上海是村级经营能力偏弱、业态复杂，只能多元并行探索。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我们的业务落点：做运营的系统架构师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不做运营师，做多元主体协同的系统架构师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搭建优质运营商库 + 产品库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已遍访沪浙头部乡村产业运营商，形成可调用的主体池。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吃透多元主体商业模式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273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轻资产／重资产／会员制，分别赚什么钱、钱从哪来。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理清主体与村集体、农民的权责关系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帮各方算账 —— 谁投入、谁受益、谁承担风险。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因地制宜协助搭建共富模型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7201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把「一片一策」落成可签、可考核的多方统筹机制。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我们不下场做运营，我们做运营的系统架构师。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合作商库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青浦夏阳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林带、水系与村落交织 —— 上海平原水乡的典型肌理。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2.4　一体化｜治理维度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从一次性建设走向全周期长效品质 —— 不是简单跨村打包，而是一套分层的体系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沪府发〔2026〕3号：强化一体化建管养，结合和美乡村片区化建设，推动农村河道管护、垃圾处理、污水治理、路桥养护等实现城乡一体化规划建设管护。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政策源头：把「建」与「管」写进同一句话。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和美乡村片区征求意见稿：「四养护」（村内路桥、河道、林地、农田基础设施）＋「三保障」（公共区域卫生、公共绿化、公共基础设施运维），做到「建成即管、无缝衔接」。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落到操作：四养护 + 三保障。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8076" y="3963924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3913632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66928" y="3913632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4672" y="4041648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032504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沪农委〔2023〕116号《关于进一步健全完善本市农村人居环境长效管护机制的指导意见》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89888" y="448056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「长效管护」这个提法的直接源头。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没有一体化机制，所有片区的美丽，都只是一次性投入的短暂美丽。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一体化的两层内涵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条线一体化 ＋ 建设管护一体化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5394959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5394959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5394959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4992623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第一层｜条线一体化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163824"/>
            <a:ext cx="4992623" cy="206343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打破水务、交通、绿化、住建等部门壁垒，房田水路林村全要素整合，统一清单、统一标准、统一资金。</a:t>
            </a:r>
            <a:br/>
            <a:r>
              <a:t>抓手：多格合一 —— 管护巡查问题统一上报、派单、整改、考核闭环。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7355" y="1918776"/>
            <a:ext cx="5394959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36207" y="1868484"/>
            <a:ext cx="5394959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36207" y="1868484"/>
            <a:ext cx="5394959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7375" y="2179380"/>
            <a:ext cx="4992623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第二层｜建设管护一体化（建管养）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7375" y="3316986"/>
            <a:ext cx="4992623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设计源头就坚持低维护、易维护：审慎选乡土植物，减少高频修剪浇灌品种；简化复杂造景，优先耐粗放材料；优化设施构造，降低检修难度。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不是建好再管，是设计阶段就决定了未来好不好管。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奉贤区明星村衰败照片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建后失管的反面教材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我们的业务落点：把管护压力前置消化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不单独做管护专项方案，把管护机制内嵌到整体方案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设计阶段落实低维护、易维护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在规划设计与施工图环节就把运维成本锁进去。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论证管护实施主体模式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2736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镇级平台统筹／第三方专业运维／村集体自管／联合共管 —— 按村情选型。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对接多格合一数字网格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把管护巡检点位纳入治理处置闭环，管护与治理联动。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举例：村内停车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7201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车位场地是管护对象，占道违停是治理事项 —— 同一件事的两条腿。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把管护的压力，前置消化在设计里。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连疆智能——上海智慧乡村停车服务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2.5　数智化｜贯穿底座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现实痛点：「数字负担三件套」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某村耗资建了一面 LED 大屏，连了十几个数据系统。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① 屏幕数据大多没人看 —— 显示的是上级要的数据；② 年运维费不低，村集体收入被吃掉一块；③ 报数据从一张表变成好几张表，多套系统数据互相打架，网格员疲于填表。</a:t>
            </a:r>
            <a:br/>
            <a:r>
              <a:t>我把它叫做「数字负担三件套」—— 好看的屏、复杂的表、疲惫的网格员。这不是个例，是全国普遍现象。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数智化不是屏幕更多，是治理更轻、生产更精、运营更实。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第一评价指标应该是——基层负担是否减轻，而不是功能多少。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数智化不是屏幕越多越好，是基层负担越轻越好。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上海数智化的三个定位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政策依据：沪府发〔2026〕3号 ＋ 沪农委〔2025〕311号《上海市发展智慧农业实施方案（2025—2030年）》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贯穿底座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470148"/>
            <a:ext cx="3102864" cy="183885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从策划、建设、运营全周期贯穿的底层操作系统，不是附加项、不是屏幕项。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减负优先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470148"/>
            <a:ext cx="3102864" cy="183885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第一评价指标是基层负担是否减轻，不是功能多少。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服务产业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2627985"/>
            <a:ext cx="3102864" cy="26810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上海的政策重点在三个领域：现代设施农业、粮食生产智慧农场、数字育种。</a:t>
            </a:r>
            <a:br/>
            <a:r>
              <a:t>指标口径：农业生产信息化率 2026 年达 47%，2030 年 55% 以上。</a:t>
            </a:r>
            <a:br/>
            <a:r>
              <a:t>我们落地五类场景：数字基底建模／智慧农业生产／数字孪生片区／阳光村务治理／全周期运营监测。</a:t>
            </a:r>
            <a:br/>
            <a:r>
              <a:t>其中「阳光村务」＝ 村民在线查看村集体财务、三资管理、工程进展 —— 治理现代化的关键标志。</a:t>
            </a:r>
            <a:br/>
            <a:r>
              <a:t>正面标杆：松江万亩良田。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不是做加法，是做减法 ＋ 做乘法 —— 减掉重复表格、减掉无效大屏，乘以数据复用、乘以场景实效。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吴泾设施农业（上海人工智能研究院）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设施农业 ＋ AI —— 农业生产信息化率要补的那一课。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4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奉贤南桥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乡村院落的日常品质 —— 优质乡村生活空间的微观样本。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2.6　价值化｜最终落脚点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所有路径最终的成效闭环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十五五期末城乡居民人均可支配收入比值缩小至 1.85 左右。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政策依据：沪委农办〔2026〕8号闲置农房盘活专项文件，依托上海农村产权交易所规范流转。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农民收入：国家统计局住户四分类口径。</a:t>
            </a:r>
            <a:br/>
            <a:r>
              <a:t>村集体收入：财政部农村集体经济组织会计口径。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⚠️ 两套账不能加、不能比，汇报时必须分开说。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价值化，是所有路径最终的成效闭环。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农民收入结构（国家统计局住户口径）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四分类：工资性 · 经营净 · 财产净 · 转移净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06424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4640"/>
                <a:gridCol w="5760720"/>
                <a:gridCol w="246888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收入类别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口径说明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十五五关注点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工资性收入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家庭成员受雇就业所得，含外出务工与本地务工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稳住基本盘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经营净收入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家庭经营农林牧渔及二三产所得，扣除经营成本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靠产业升级提效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财产净收入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土地流转租金、房屋出租、集体分红、利息等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★ 最确定的增收突破口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转移净收入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养老金、各类补贴、赡养赠与等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托底性收入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财产性收入，是十五五最确定的增收突破口。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村集体收入结构（财政部农村集体经济组织会计口径）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口径来源：财政部《农村集体经济组织会计制度》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064240" cy="28529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4640"/>
                <a:gridCol w="5760720"/>
                <a:gridCol w="246888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收入类别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口径说明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备注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经营收入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集体直接经营及物业出租等收入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集体物业收租计入此项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发包及上交收入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土地、水面、林地等资源发包及下属单位上交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资源性收入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投资收益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对外投资取得的股利、分红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补助收入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各级财政转移支付与专项补助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⚠️ 不是经营能力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其他收入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利息、罚没、盘盈等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集体物业收租计入经营收入，不是补助收入。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生态文化资源价值转化（补充赋能）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GEP／VEP 的正确定位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现状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GEP／VEP 为区县试点核算工具，未纳入市级十五五规划考核，不直接产生现金收益。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作用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把无形的生态文化资源量化 —— 提升片区估值、支撑项目增信、对接绿色融资。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定位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价值放大器，间接放大经营性、财产性收入的上限。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GEP 是价值放大器，不是直接变现工具。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e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C8C2B8"/>
                </a:solidFill>
                <a:latin typeface="Source Han Sans CN"/>
              </a:defRPr>
            </a:pPr>
            <a:r>
              <a:t>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我们的业务落点：从资源堆砌到资产造血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四条落地动作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资源资产盘点确权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摸排集体低效资产、闲置农房，对接农交所规则，设计托管／出租／入股路径。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产业业态策划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273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优化布局与联农带农机制，做大经营性收入。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生态文化价值试点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在重点片区开展 GEP／VEP 核算，赋能融资与产业导入。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双向收益分配机制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7201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集体收益留存滚动发展 ＋ 农户薪金／租金／股金／分红多元增收。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从资源堆砌，转向资产造血。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8680" y="566928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E0A870"/>
                </a:solidFill>
                <a:latin typeface="Source Han Sans CN"/>
              </a:defRPr>
            </a:pPr>
            <a:r>
              <a:t>0 3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83664"/>
            <a:ext cx="8229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400" b="1">
                <a:solidFill>
                  <a:srgbClr val="FFFFFF"/>
                </a:solidFill>
                <a:latin typeface="AR PL UKai CN"/>
              </a:defRPr>
            </a:pPr>
            <a:r>
              <a:t>业务体系</a:t>
            </a:r>
          </a:p>
        </p:txBody>
      </p:sp>
      <p:sp>
        <p:nvSpPr>
          <p:cNvPr id="5" name="Rectangle 4"/>
          <p:cNvSpPr/>
          <p:nvPr/>
        </p:nvSpPr>
        <p:spPr>
          <a:xfrm>
            <a:off x="877824" y="3310128"/>
            <a:ext cx="1371600" cy="5486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3584448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900" b="0">
                <a:solidFill>
                  <a:srgbClr val="DAD5CB"/>
                </a:solidFill>
                <a:latin typeface="Source Han Sans CN"/>
              </a:defRPr>
            </a:pPr>
            <a:r>
              <a:t>S + EPCO + D 一体化底座 ＋ 三大产品赋能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S + EPCO + D　模式总览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政策提「运营前置＋规划设计＋建设施工一体化」—— 但简单把运营团队提前进场，仍解决不了根源矛盾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S　战略空间策规（前置）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定顶层架构 —— 把运营思维内嵌进最前端的策规里，而不是简单「运营前置」。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EPCO　落地管护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E 设计 · P 采购 · C 施工 · O 运营 —— 一体化交付，避免建管脱节。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D　全域数智赋能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贯穿全程的数字底座 —— 不是附加的屏幕，是操作系统。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S 定顶层架构，EPCO 负责落地管护，D 全程数智赋能。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城测总控（数智总控平台）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支撑 S+EPCO+D 底座的数字化载体 —— 朱枫片区实践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三大自研产品：对应六大路径的落地平台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把方法论沉淀成工具（以下为产品实际界面）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21892"/>
            <a:ext cx="3505200" cy="44805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71600"/>
            <a:ext cx="3505200" cy="44805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371600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fengw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517904"/>
            <a:ext cx="3249168" cy="203073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8096" y="3694938"/>
            <a:ext cx="31028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城测风物 · 特色化与文化 IP 赋能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8096" y="4115562"/>
            <a:ext cx="3102864" cy="15902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defRPr sz="1180" b="0">
                <a:solidFill>
                  <a:srgbClr val="3A362E"/>
                </a:solidFill>
                <a:latin typeface="Source Han Sans CN"/>
              </a:defRPr>
            </a:pPr>
            <a:r>
              <a:t>系统挖掘乡村文脉、乡土风貌、在地资源，构建乡村特色 IP 体系 —— 解决同质化、特色不显、文化价值无法转化。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7596" y="1421892"/>
            <a:ext cx="3505200" cy="44805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371600"/>
            <a:ext cx="3505200" cy="44805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46448" y="1371600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xiangxi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464" y="1517904"/>
            <a:ext cx="3249168" cy="203073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547616" y="3694938"/>
            <a:ext cx="31028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城测乡信 · 价值化与共富增收赋能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7616" y="4115562"/>
            <a:ext cx="3102864" cy="15902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defRPr sz="1180" b="0">
                <a:solidFill>
                  <a:srgbClr val="3A362E"/>
                </a:solidFill>
                <a:latin typeface="Source Han Sans CN"/>
              </a:defRPr>
            </a:pPr>
            <a:r>
              <a:t>全域资源盘点、资产确权、闲置资源盘活、产权交易路径设计、联农带农机制构建 —— 推动资源变资产、资产变收益。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67116" y="1421892"/>
            <a:ext cx="3505200" cy="44805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25968" y="1371600"/>
            <a:ext cx="3505200" cy="44805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25968" y="1371600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heme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3984" y="1517904"/>
            <a:ext cx="3249168" cy="203073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327136" y="3694938"/>
            <a:ext cx="31028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城测和美 · 片区化统筹落地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7136" y="4115562"/>
            <a:ext cx="3102864" cy="15902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defRPr sz="1180" b="0">
                <a:solidFill>
                  <a:srgbClr val="3A362E"/>
                </a:solidFill>
                <a:latin typeface="Source Han Sans CN"/>
              </a:defRPr>
            </a:pPr>
            <a:r>
              <a:t>支撑跨村连片统筹规划、资源统筹、项目统筹，实现多村联动、片区整体谋划。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城测总控（测量的测）是支撑 S+EPCO+D 底座的数智总控平台，不属于三大赋能产品，对应数智化路径。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第四章　配套专题研究论文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用学术话语体系，讲一线实践故事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《基于乡村多功能理论的超大城市乡村现代化路径研究 —— 以上海宜居宜业和美乡村片区建设为例》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核心理论：乡村多功能理论　｜　核心框架：一个总目标 ＋ 六大实施路径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长三角三地片区划定逻辑对比 ＋ 上海本土实践案例解析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研究定位：纯学术政策案例研究，不含公司业务与产品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8076" y="3963924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3913632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66928" y="3913632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4672" y="4041648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032504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沉淀一线实践成果，搭建政策研讨、行业交流的学术话语体系。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89888" y="448056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用学术话语体系，讲一线实践故事。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论文章节目录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五章结构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第一章　绪论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605308"/>
            <a:ext cx="3102864" cy="7231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研究背景、理论基础、方法框架。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第二章　政策演进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2605308"/>
            <a:ext cx="3102864" cy="7231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上海乡村现代化政策演进与阶段研判。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第三章　六大路径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基于乡村多功能理论的实施路径：片区化 · 特色化 · 多元化 · 一体化 · 数智化 · 价值化。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807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第四章　对比与案例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" y="4608576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长三角片区划定模式对比与上海实践案例解析。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8759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4644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4644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4761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第五章　结论与展望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7616" y="4641311"/>
            <a:ext cx="3102864" cy="7231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结论、政策建议与研究展望。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把一线实践，写进学术框架。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2304288"/>
            <a:ext cx="54864" cy="170078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33856" y="2304288"/>
            <a:ext cx="100584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AR PL UKai CN"/>
              </a:defRPr>
            </a:pPr>
            <a:r>
              <a:t>上海乡村，从来不是城市的背面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" y="3054096"/>
            <a:ext cx="100584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AR PL UKai CN"/>
              </a:defRPr>
            </a:pPr>
            <a:r>
              <a:t>它是城市未来可持续发展的另一面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2144" y="4590288"/>
            <a:ext cx="9144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DAD5CB"/>
                </a:solidFill>
                <a:latin typeface="Source Han Sans CN"/>
              </a:defRPr>
            </a:pPr>
            <a:r>
              <a:t>现代化是总目标　｜　六大路径是实施框架　｜　S+EPCO+D 是落地底座　｜　三大产品是赋能工具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57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