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3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4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5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700" b="0">
                <a:solidFill>
                  <a:srgbClr val="E8DFCE"/>
                </a:solidFill>
                <a:latin typeface="AR PL UKai CN"/>
              </a:defRPr>
            </a:pPr>
            <a:r>
              <a:t>上海乡村振兴的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15184"/>
            <a:ext cx="841248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800" b="1">
                <a:solidFill>
                  <a:srgbClr val="FFFFFF"/>
                </a:solidFill>
                <a:latin typeface="AR PL UKai CN"/>
              </a:defRPr>
            </a:pPr>
            <a:r>
              <a:t>新词新事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1115568" y="3895344"/>
            <a:ext cx="1371600" cy="548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133087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0">
                <a:solidFill>
                  <a:srgbClr val="C9C3B8"/>
                </a:solidFill>
                <a:latin typeface="Source Han Sans CN"/>
              </a:defRPr>
            </a:pPr>
            <a:r>
              <a:t>基于「十五五」政策的深度复盘与业务思考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60533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9A9488"/>
                </a:solidFill>
                <a:latin typeface="Source Han Sans CN"/>
              </a:defRPr>
            </a:pPr>
            <a:r>
              <a:t>城测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CONTENTS ｜ 七个核心词，一条主线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1572768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591056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55648" y="1554480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一、现代化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936" y="1956816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6334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26517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5648" y="261518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二、六大实施路径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3936" y="3017520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片区化 · 特色化 · 多元化 · 一体化 · 数智化 · 价值化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94176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3712463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5648" y="3675888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三、业务体系总结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3936" y="4078224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754880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4672" y="4773168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5648" y="4736592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四、配套专题研究论文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3936" y="5138928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把一线实践沉淀成学术话语体系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现代化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1.1　两份顶层核心文件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上海三农政策的两块基石（原文整句，关键词已标色）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2089404"/>
            <a:ext cx="11064240" cy="1517904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2039112"/>
            <a:ext cx="11064240" cy="1517904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2039112"/>
            <a:ext cx="50292" cy="15179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214884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2026 市委市政府实施意见（一号级文件）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514600"/>
            <a:ext cx="10515600" cy="731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《中共上海市委 上海市人民政府关于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锚定农业农村现代化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扎实推进上海乡村全面振兴的实施意见》—— 首次把「锚定农业农村现代化」放进政策标题，提出积极创造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乡村优质生活空间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、补齐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农村现代生活条件短板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，同步重视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规划非保留村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发展。（印发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03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11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3790187"/>
            <a:ext cx="11064240" cy="1517904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739896"/>
            <a:ext cx="11064240" cy="1517904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3739896"/>
            <a:ext cx="50292" cy="151790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849624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「十五五」规划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15383"/>
            <a:ext cx="10515600" cy="7315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《上海市推进乡村全面振兴「十五五」规划》（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，印发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07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-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06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，正文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9053 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字含指标表）：率先实现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更高水平的农业农村现代化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，累计打造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不少于 50 个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宜居宜业和美乡村片区。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从「建设提质阶段」正式迈向「以现代化目标倒排任务的新阶段」。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1　上海落实中央一号文件的顶层设计脉络（2017—2026）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左列是国家当年的指挥棒，右列是上海自己的落子 —— 上海在关键节点都以市委市政府实施意见响应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427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"/>
                <a:gridCol w="3931920"/>
                <a:gridCol w="4617720"/>
                <a:gridCol w="16459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年份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当年中央一号文件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上海对应文件（市委市政府实施意见）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阶段特征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深入推进农业供给侧结构性改革　加快培育农业农村发展新动能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农业供给侧结构性改革 · 都市现代农业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单村示范起步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2018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关于实施乡村振兴战略的意见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沪委发〔2018〕7号　贯彻乡村振兴战略的实施意见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「三园工程」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2021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关于全面推进乡村振兴　加快农业农村现代化的意见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全面推进乡村振兴　加快农业农村现代化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转向全面推进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2022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关于做好 2022 年全面推进乡村振兴重点工作的意见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充分彰显都市乡村价值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都市乡村价值入标题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2023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关于做好 2023 年全面推进乡村振兴重点工作的意见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做好 2023 年全面推进乡村振兴重点工作的实施意见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2024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关于学习运用「千村示范、万村整治」工程经验　有力有效推进乡村全面振兴的意见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学习运用「千村示范、万村整治」工程经验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片区探索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2025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关于进一步深化农村改革　扎实推进乡村全面振兴的意见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（未检索到单独发文，以乡村振兴重点任务清单落实）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2026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关于锚定农业农村现代化　扎实推进乡村全面振兴的意见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锚定农业农村现代化　扎实推进上海乡村全面振兴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现代化目标倒排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十年三步：从单村示范，到片区探索，再到现代化目标倒排。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2　沪浙「十五五」口径相同的 6 项指标对比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上海（沪府发〔2026〕3号）× 浙江（浙政办发〔2026〕15号）｜ 带 * 的三项为浙江 2024 年数据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120"/>
                <a:gridCol w="2788920"/>
                <a:gridCol w="2487168"/>
                <a:gridCol w="2542032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浙江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差距特征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 → 82%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69.15%* → 74%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上海领先 12.5 个点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 → 55%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57.5%*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浙江基期已超上海目标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 → ＞80%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83.1%* → 87.5%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口径有差异，需注明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73.1% → ＞90%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两地差距最大的一项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 → 1.85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1.81 → 1.77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上海目标仍高于浙江现状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休闲农业和乡村旅游接待量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 → 3200 万人次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2.02 亿 → 2.8 亿人次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浙江约为上海 7 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口径提示：浙江带 * 的三项为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2024 年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数据；「和美乡村覆盖率」「综合机械化率」两地统计范围不完全一致，对外引用建议加一句「口径略有差异」。民生口径补充：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上海农村常住居民人均可支配收入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48122 元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，浙江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45154 元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上海赢的是分母和人均，浙江赢的是农村本身。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两个反差指标：一个全国第一，一个落后 12.5 个点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同一个上海，为什么会这样？—— 它们量的，根本不是一回事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682496"/>
            <a:ext cx="5065775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全国第一 ｜ 较「十四五」目标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80%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 超额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40779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1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9631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1682496"/>
            <a:ext cx="5065775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45%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农业生产信息化率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比浙江低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12.5 个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点 ｜ 「十五五」要提到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55%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口径完全不同。① 科技进步贡献率＝余值法：产值增长减去化肥、农药、劳动力、土地的贡献，剩下的归给科技进步 —— 它量的是「增长里有多少没法用投入解释」，这恰是上海的强项：投入在收、产值在升，余值自然高。</a:t>
            </a:r>
          </a:p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② 信息化率＝应用覆盖：大田、设施、畜禽、水产四块，有多少生产真的用上了信息技术。浙江已建成 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729 家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数字农业工厂、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63 家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未来农场，水产品七百多万吨、上规模工厂化养殖，插上传感器就能用；而上海「十五五」的目标才是 </a:t>
            </a:r>
            <a:r>
              <a:rPr sz="1260" b="0">
                <a:solidFill>
                  <a:srgbClr val="C0392B"/>
                </a:solidFill>
                <a:latin typeface="Source Han Sans CN"/>
              </a:rPr>
              <a:t>10 万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亩智慧农场。</a:t>
            </a:r>
          </a:p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说到底，在硬科技层面 —— 人工智能加农业、算力、大模型，上海明显落后。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要素投入优化，上海已经做完了；生产方式数字化，上海才刚开始。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要素投入优化，上海已经做完了；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生产方式数字化，上海才刚刚开始。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硬科技这一课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3　国家乡村振兴统计监测指标体系：6 个一级 + 41 个二级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上海在该指数上连续四年全国第一（2025 年 84.4）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8960"/>
                <a:gridCol w="2103120"/>
                <a:gridCol w="58521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一级指标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二级指标数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综合发展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组织保障、政策供给等综合维度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产业兴旺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11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二级指标最多的一类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生态宜居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10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人居环境、绿色生产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乡风文明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治理有效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含乡村治理积分制、多格合一等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生活富裕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为什么能第一：上海在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9 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项「人均／财政」类指标上接近满分，在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16 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项「村占比」类指标上几乎全是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100%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 —— 这些分数不需要「农村特别强」，只需要「覆盖得特别全」。上海是用一座国际化大都市的财政，建设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1556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村；浙江是在 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19267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村、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26 个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山区县、</a:t>
            </a:r>
            <a:r>
              <a:rPr sz="1080" b="0">
                <a:solidFill>
                  <a:srgbClr val="C0392B"/>
                </a:solidFill>
                <a:latin typeface="Source Han Sans CN"/>
              </a:rPr>
              <a:t>6701 万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人口上，做同一张卷子。指数测的是把乡村建设和治理做到什么水平，不是农村有多富。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上海的率先，可以拿来吹牛；但在硬实力上，我们还有很多工作要做。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1.3　「基本」完成了什么？还要攻克什么？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十四五收官盘点：硬件短板基本补齐，剩下 20% 都是难啃的硬骨头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已完成 80%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14518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十四五一批指标达标、进入十五五继续提质；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7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项人居环境与村容村貌类指标达标后退出考核。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9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涉农区、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1556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行政村硬件整治基本落地。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剩下 20%｜四块重点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① 农业生产硬科技实力（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5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新增农业指标）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② 城乡收入差距（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2.01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1.85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③ 和美乡村片区化覆盖率（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31.6%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60%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④ 农村居民健康素养（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36.9%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→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40%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⚠️ 非保留村：最难的一块｜三难待破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全市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627 个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非保留村、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41.3 万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户（沪府办发〔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2026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〕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11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号）。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① 财力 —— 集中居住签约户数在「十五五」指标里悄然退出；集中居住项目审批已经收紧，翻建、改建的现实堵点很多；亭林 E' 点花三年打通层层关键，前两周被区发改委否了。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② 身份意愿 —— 一半没有资格权；有资格的也不愿按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16 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号令缩小宅基地面积。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③ 空间 —— 被耕地、林地一层层锁死，边界优化难度大。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硬件短板基本补齐，剩下 20% 都是难啃的硬骨头。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4　上海「十四五」指标完成情况 ×「十五五」目标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全部取自官方原文比对｜「实际值」列加粗＝达标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5214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0520"/>
                <a:gridCol w="2331720"/>
                <a:gridCol w="2926080"/>
                <a:gridCol w="21031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实际值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结果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休闲农业与乡村旅游接待量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缩小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化肥·农药较 2020 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降 9% / 10%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−9.7% / −18.8%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一批硬件考核指标退场，一批生产、片区、治理指标新设。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十四五的成绩单，换个尺子看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上海没有开「交卷发布会」，但这些数字就是答卷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全国第一 ｜ 超额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1.7pp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4428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83280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83280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6160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75.1%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地产绿色优质农产品占比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较目标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70%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 超额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5.1pp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40780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9632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99632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82512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2881.2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休闲农业与乡村旅游接待量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82512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万人次 ｜ 超目标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381 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57132" y="1458468"/>
            <a:ext cx="2615184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5984" y="1408176"/>
            <a:ext cx="2615184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15984" y="1408176"/>
            <a:ext cx="2615184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98863" y="1682496"/>
            <a:ext cx="2249424" cy="8046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C0392B"/>
                </a:solidFill>
                <a:latin typeface="Source Han Sans CN"/>
              </a:defRPr>
            </a:pPr>
            <a:r>
              <a:t>2.01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98863" y="2505456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城乡居民收入比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98863" y="2907792"/>
            <a:ext cx="2249424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19" b="0">
                <a:solidFill>
                  <a:srgbClr val="666666"/>
                </a:solidFill>
                <a:latin typeface="Source Han Sans CN"/>
              </a:rPr>
              <a:t>较目标 </a:t>
            </a:r>
            <a:r>
              <a:rPr sz="1019" b="0">
                <a:solidFill>
                  <a:srgbClr val="C0392B"/>
                </a:solidFill>
                <a:latin typeface="Source Han Sans CN"/>
              </a:rPr>
              <a:t>2.15 </a:t>
            </a:r>
            <a:r>
              <a:rPr sz="1019" b="0">
                <a:solidFill>
                  <a:srgbClr val="666666"/>
                </a:solidFill>
                <a:latin typeface="Source Han Sans CN"/>
              </a:rPr>
              <a:t>再降 </a:t>
            </a:r>
            <a:r>
              <a:rPr sz="1019" b="1">
                <a:solidFill>
                  <a:srgbClr val="C0392B"/>
                </a:solidFill>
                <a:latin typeface="Source Han Sans CN"/>
              </a:rPr>
              <a:t>0.14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60" b="0">
                <a:solidFill>
                  <a:srgbClr val="3A362E"/>
                </a:solidFill>
                <a:latin typeface="Source Han Sans CN"/>
              </a:rPr>
              <a:t>十五五把尺子换了 —— </a:t>
            </a:r>
            <a:r>
              <a:rPr sz="1260" b="1">
                <a:solidFill>
                  <a:srgbClr val="C0392B"/>
                </a:solidFill>
                <a:latin typeface="Source Han Sans CN"/>
              </a:rPr>
              <a:t>硬件考核指标退场，生产、片区、治理指标新设</a:t>
            </a:r>
            <a:r>
              <a:rPr sz="1260" b="0">
                <a:solidFill>
                  <a:srgbClr val="3A362E"/>
                </a:solidFill>
                <a:latin typeface="Source Han Sans CN"/>
              </a:rPr>
              <a:t>：新增农业生产信息化率、宜居宜业和美乡村覆盖率、农业劳动生产率、农村居民健康素养等指标。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一批硬件指标退场，一批生产、片区、治理指标新设。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马桥水源保护地民居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和我们说的现代化，形成非常鲜明的反差。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庄行非保留村建房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非保留村，是现代化剩下最难啃的硬骨头之一。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1.4　什么是「超大城市优质乡村生活空间」？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不是单一农业／农村／农民现代化，而是把郊野乡村视作超大城市不可分割的复合功能空间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本地村民宜居生活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农村基本具备现代生活条件，公共服务便利度、人居环境舒适度全面提升。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大都市生态供给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郊野乡村是大都市的生态底板与气候调节器。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江南文化留存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沪派江南六域八脉十二意象，水网肌理与乡土文脉的活态保存。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城乡融合产业承载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承接中心城区溢出的服务、文旅、休闲、科创配套功能。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乡村是超大城市不可分割的复合功能空间，不是城市的附属品。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案例对比：近郊 vs 远郊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两条路径，各有侧重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376672" cy="502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C0392B"/>
                </a:solidFill>
                <a:latin typeface="AR PL UKai CN"/>
              </a:defRPr>
            </a:pPr>
            <a:r>
              <a:t>近郊｜承接城市功能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" y="2231136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宝山罗店远景村：三村联动、整区域设计，跨村整合资源、统一规划、一体化运营。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" y="2926079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7552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重点解决——近郊乡村怎么承接城市功能，把「区位优势」变成「功能落点」。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2" y="3621023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关键词：整区域设计 · 联村共建 · 承接外溢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95644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4496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54496" y="1389888"/>
            <a:ext cx="5376672" cy="50292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1F5C88"/>
                </a:solidFill>
                <a:latin typeface="AR PL UKai CN"/>
              </a:defRPr>
            </a:pPr>
            <a:r>
              <a:t>远郊｜做深在地品牌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92240" y="2231136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75120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金山吕巷镇：以在地物产（蟠桃）为锚，做深特色农产品与休闲农业品牌。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92240" y="2926079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5120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重点解决——远郊乡村没有区位优势时，靠什么留住人与消费。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92240" y="3621023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0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关键词：在地物产 · 特色品牌 · 农文旅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近郊接功能，远郊做品牌，两条路径各有侧重。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宝山区罗店远景村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三村联动、整区域设计 —— 近郊乡村承接城市功能的样板。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金山区吕巷镇：「三个百里」发源地，以「巷创坊」做乡村品牌化运营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远郊农业型片区样板 —— 在农业生产空间之上叠加生活、文旅、研学功能。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六大实施路径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营造复合功能的大都市优质乡村空间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2.1　片区化｜空间维度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理论底座 ＋ 政策来源 ＋ 核心命题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38531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3502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3502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147218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理论底座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1865376"/>
            <a:ext cx="566928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70" b="0">
                <a:solidFill>
                  <a:srgbClr val="C0392B"/>
                </a:solidFill>
                <a:latin typeface="Source Han Sans CN"/>
              </a:rPr>
              <a:t>2000 年</a:t>
            </a:r>
            <a:r>
              <a:rPr sz="1170" b="0">
                <a:solidFill>
                  <a:srgbClr val="3A362E"/>
                </a:solidFill>
                <a:latin typeface="Source Han Sans CN"/>
              </a:rPr>
              <a:t>前后，「多功能乡村理论」逐步成型：乡村并非单一农业生产空间，而是承载生产、生态、文化、生活、服务功能、具备多重可叠加价值的地域系统。欧盟共同农业政策（CAP）、日本六次产业化、一村一品运动，均以该理论为核心支撑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84835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9806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79806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293522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政策依据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" y="3328416"/>
            <a:ext cx="566928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70" b="0">
                <a:solidFill>
                  <a:srgbClr val="3A362E"/>
                </a:solidFill>
                <a:latin typeface="Source Han Sans CN"/>
              </a:rPr>
              <a:t>《关于扎实推进乡村全面振兴 加快建设宜居宜业和美乡村片区的实施意见（征求意见稿）》：以统一规划设计、乡村建设、产业发展、富民强村、运营管护和乡村治理为路径。到 </a:t>
            </a:r>
            <a:r>
              <a:rPr sz="117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170" b="0">
                <a:solidFill>
                  <a:srgbClr val="3A362E"/>
                </a:solidFill>
                <a:latin typeface="Source Han Sans CN"/>
              </a:rPr>
              <a:t>建成不少于 </a:t>
            </a:r>
            <a:r>
              <a:rPr sz="1170" b="0">
                <a:solidFill>
                  <a:srgbClr val="C0392B"/>
                </a:solidFill>
                <a:latin typeface="Source Han Sans CN"/>
              </a:rPr>
              <a:t>50 个</a:t>
            </a:r>
            <a:r>
              <a:rPr sz="1170" b="0">
                <a:solidFill>
                  <a:srgbClr val="3A362E"/>
                </a:solidFill>
                <a:latin typeface="Source Han Sans CN"/>
              </a:rPr>
              <a:t>片区，覆盖率达 </a:t>
            </a:r>
            <a:r>
              <a:rPr sz="1170" b="0">
                <a:solidFill>
                  <a:srgbClr val="C0392B"/>
                </a:solidFill>
                <a:latin typeface="Source Han Sans CN"/>
              </a:rPr>
              <a:t>60%</a:t>
            </a:r>
            <a:r>
              <a:rPr sz="1170" b="0">
                <a:solidFill>
                  <a:srgbClr val="3A362E"/>
                </a:solidFill>
                <a:latin typeface="Source Han Sans CN"/>
              </a:rPr>
              <a:t>，兼顾保留村与非保留村。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076" y="431139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26110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26110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439826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核心命题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4791456"/>
            <a:ext cx="566928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70" b="0">
                <a:solidFill>
                  <a:srgbClr val="3A362E"/>
                </a:solidFill>
                <a:latin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577443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72414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572414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6130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辩证关系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" y="6254496"/>
            <a:ext cx="566928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1170" b="0">
                <a:solidFill>
                  <a:srgbClr val="3A362E"/>
                </a:solidFill>
                <a:latin typeface="Source Han Sans CN"/>
              </a:rPr>
              <a:t>空间追求片区连片，产业强调特色化发展 —— 这是一对辩证关系。</a:t>
            </a:r>
          </a:p>
        </p:txBody>
      </p:sp>
      <p:pic>
        <p:nvPicPr>
          <p:cNvPr id="27" name="Picture 26" descr="slot-wa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1335024"/>
            <a:ext cx="4224528" cy="28437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49440" y="4224528"/>
            <a:ext cx="422452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050" b="0">
                <a:solidFill>
                  <a:srgbClr val="666666"/>
                </a:solidFill>
                <a:latin typeface="Source Han Sans CN"/>
              </a:defRPr>
            </a:pPr>
            <a:r>
              <a:t>图｜平原水网与田垄（示意）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片区化不是为了连片好看，是为了解决多功能落地的尺度问题。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长三角三地片区模式对比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空间话语体系完全不同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上海｜城乡空间一体化重构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「两套片区并行」：沪派江南风貌单元（守风貌底色）＋ 宜居宜业和美乡村片区（管落地实施）。外在成片守边界，内在功能破边界。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浙江｜产业驱动型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以产业共富为根本逻辑，依托同源产业抱团组团，强村带弱村、联村联营分红，实现片区经济整体跃升。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江苏｜自然基底驱动型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立足平原水网与耕地资源本底，以河湖、湿地、连片耕地的自然连片范围划片，空间整体性最强，但产业利益联结相对薄弱。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上海是城乡空间一体化重构，不是农村内部连片提质。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上海片区划定五原则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核心创新：外在成片守边界，内在功能破边界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不纠结「水系界」还是「村界」二选一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两套并行：行政片区管落地，功能单元管品质。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大片区守行政边界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为了落地 —— 项目创建、资金投放、考核管护都在行政单元内闭环。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小功能单元按自然、产业、文化画界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为了品质 —— 跨村域、跨镇域、跨城乡开发边界统筹布局。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功能谋划可以打破城镇开发边界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让乡村片区既承载涉农功能，又承接中心城区溢出的服务与科创功能。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⑤ 最终形成：城乡无界、嵌套分层、落地合规、空间优质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761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大行政片区统筹落地 ＋ 小功能单元跨界重构。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文件原定的新格局：和美成片、产业成群、服务成网、运营成熟、收入持续增长。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外在成片守行政边界，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内在功能破空间边界。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片区化的核心创新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宝山区月罗片区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功能谋划，可以适度打破城镇开发边界。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整片区设计方法论：两套顶层理念叠加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沪派江南风貌体系 × 郊野单元控详／郊野立方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空间三层级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片：宏观对接全市郊野格局／中观连片统筹基础设施／微观布局功能组团。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线：主题廊道串联（水环、绿廊、乡道）。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点：公共空间、服务节点、文化地标。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机制：都市多师联创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规划师守底线 → 设计师做营造 → 评估师盘资源 → 运营师全程前置。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运营师前置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运营师不是项目建好才进场，是策划阶段就前置介入 —— 这是与「先建设后招商」的根本区别。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以传统村庄设计为底盘，以沪派江南定风貌，以郊野立方赋功能。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朱枫片区设计图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朱枫片区，就是「整片区设计」这套思路的典型实践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空间要连片，产业要特色，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是一对辩证关系。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片区化 × 特色化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2.2　特色化｜产业维度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政策来源：国家在扩量，上海在提质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国家 · 十五五规划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《加快农业农村现代化「十五五」规划》（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国发〔2026〕14号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）：（十五）实施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乡村特色产业提升行动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，发展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特色种养、特色食品、特色手工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《上海市推进乡村全面振兴「十五五」规划》（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）：（十四）培育「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小而美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专而精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」的乡村特色产业集群；（五）编制「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土特产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」全产业链图谱，建设一批「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小精特优型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」特色农业单品品牌。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956304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国家口径是「培育壮大」，上海口径是「稳定规模 ＋ 图谱化 ＋ 精品化」。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澄清一下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特色化 ≠ 做文化 IP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。文化资源、乡土风物、特色农产品，最终都要落地转化为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可运营的特色产业组团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，才有持续价值。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上海的特色，不做乡村内部的规模，做城乡流动的稀缺性。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苏浙沪特色产业逻辑对比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三地「特色」的落点完全不同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上海｜城乡流动的稀缺性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不做乡村内部的规模增值，做城乡要素双向流动带来的稀缺性 —— 让都市为乡村的「特」付费。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超大城市「宜业」的核心内涵，不应仅是乡村内部产业兴旺，更体现为城乡要素双向流动、功能互补、空间互嵌的城乡融合之业。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浙江｜产业共富的集群化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依托同源产业抱团，村集体与农户联营分红，特色产业首先是共富工具。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江苏｜资源本底的规模化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立足平原水网与耕地本底，特色产业是自然禀赋的规模化表达。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以片区化统一空间底盘，解决乡村破碎问题；以都市型多功能融合塑造特色产业，解决价值变现问题。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马桥和美乡村总图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城乡融合片区应成为上海宜居宜业和美乡村的特色范式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嘉定工业区（城郊型乡村）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城郊型乡村的白墙黑瓦 —— 底子是江南，功能接都市。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上海三类可落地的「特色」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方法论 ——「读村」：调研前建框架 → 现场捕捉 → 统一工具记录 → 严谨推演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吸引都市消费的在地物产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吕巷蟠桃、亭林雪瓜 —— 有品种、有产地、有辨识度，是「土特产全产业链图谱」的第一层。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吸引都市人流的在地文化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崧泽印象（「上海之源到世界之巅」）、天马星空 —— 承载研学与微度假，是文化的可消费化。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承接都市功能外溢的生态环境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青西东厍村满山乡遇（农文旅 ＋ 银发经济）—— 生态不是背景，是可经营的产品。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好特色不是拍脑袋拍出来的，是「读村」读出来的。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亭林和美乡村策划图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金山卫和美乡村策划图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2.3　多元化｜运营维度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政策来源：上海为什么没有「浙十条」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十五五规划（十五）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探索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片区化开展乡村运营管理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……采取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多村合作、镇村联营、企村一体、国资入股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等多种形式，推动乡村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统一规划、统一开发、统一运营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89632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强调的是「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多种形式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」—— 不固化单一模板。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和美乡村片区实施意见（征求意见稿）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不搞统一模板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，支持有实力、有意愿、有责任的企业开展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片区整体运营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956304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开放主体、不限定身份。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对照 · 浙江「浙十条」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以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强村公司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为决策核心的「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一主多元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」：社会资本、国资、农创客只是配套补充，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村集体掌握资产控制权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浙江能固化范式，是因为底色不同 —— 见下页三点差异。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浙江有万能模板，上海没有，只能一片一策。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三点根本差异：为什么浙江能出「浙十条」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不是上海不想有主要模式，是现阶段还要探索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资源基底与经营能力不同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浙江民营经济土壤深厚，村集体具备产业链操盘与市场谈判能力；「浙十条」看似多元，实为「一主多元」—— 以强村公司／村集体为决策核心，社会资本、国资、农创客只是配套，村集体掌握资产控制权。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上海村级经济长期以物业静态收租为主，资产监管审计更严、项目容错空间小。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发展阶段与产业目标不同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浙江乡村运营已经过多年试点打磨，核心目标是向内整合乡土资源、打造土特产全产业链；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上海乡村片区运营尚处起步试错阶段，核心目标是推动城乡要素双向流动，承载遗址研学、郊野生态服务、科创配套这类高阶融合业态 —— 单靠村集体很难对接大都市资本、策划与高端消费市场。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村庄资源与组织基础不同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浙江连片运营的片区，大多是资源条件稳定、长期保留的村庄组团，集体资产可持续投入；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上海在建设用地减量化框架下形成保留村、非保留村共存格局，资源属性差异大，不适合全部打包做长期重资产开发。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浙江是村集体内生能力强、资源底盘稳定，模式成熟可固化；上海是村级经营能力偏弱、业态复杂，只能多元并行探索。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我们的业务落点：做运营的系统架构师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不做运营师，做多元主体协同的系统架构师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搭建优质运营商库 + 产品库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已遍访沪浙头部乡村产业运营商，形成可调用的主体池。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吃透多元主体商业模式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轻资产／重资产／会员制，分别赚什么钱、钱从哪来。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理清主体与村集体、农民的权责关系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帮各方算账 —— 谁投入、谁受益、谁承担风险。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因地制宜协助搭建共富模型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把「一片一策」落成可签、可考核的多方统筹机制。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我们不下场做运营，我们做运营的系统架构师。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我们不下场做运营，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做多元主体协同的系统架构师。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我们的定位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合作商库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青浦夏阳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林带、水系与村落交织 —— 上海平原水乡的典型肌理。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2.4　一体化｜治理维度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从一次性建设走向全周期长效品质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十五五规划（十九）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强化一体化建管养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，结合和美乡村片区化建设，推动农村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河道管护、垃圾处理、污水治理、路桥养护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等实现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城乡一体化规划建设管护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配套文件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推进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一体化规划、一体化管护、一体化治理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；强调「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一体化综合管护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」，落实「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建成即管、无缝衔接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」，统筹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路桥、河道、林地、农田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，统筹公共运维保障，探索多种管护实施模式。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前置文件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《关于进一步健全完善本市农村人居环境长效管护机制的指导意见》（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沪农委〔2023〕116号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）—— 「一体化管护」的政策源头。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管护实施主体四种模式：镇级平台统筹、第三方专业运维、村集体自管、联合共管。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一体化的落脚点，是支撑超大城市优质乡村生活空间的长效塑造。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不是简单跨村打包，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而是一套分层的体系。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一体化的落脚点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一体化的两层内涵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条线一体化 ＋ 建设管护一体化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第一层｜条线一体化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163824"/>
            <a:ext cx="4992623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打破水务、交通、绿化、住建等部门壁垒，房田水路林村全要素整合，统一清单、统一标准、统一资金。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抓手：多格合一 —— 管护巡查问题统一上报、派单、整改、考核闭环。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7355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36207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6207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7375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第二层｜建设管护一体化（建管养）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7375" y="3316986"/>
            <a:ext cx="4992623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设计源头就坚持低维护、易维护：审慎选乡土植物，减少高频修剪浇灌品种；简化复杂造景，优先耐粗放材料；优化设施构造，降低检修难度。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不是建好再管，是设计阶段就决定了未来好不好管。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奉贤区明星村衰败照片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建后失管的反面教材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我们的业务落点：把管护压力前置消化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不单独做管护专项方案，把管护机制内嵌到整体方案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设计阶段落实低维护、易维护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在规划设计与施工图环节就把运维成本锁进去。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论证管护实施主体模式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镇级平台统筹／第三方专业运维／村集体自管／联合共管 —— 按村情选型。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对接多格合一数字网格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把管护巡检点位纳入治理处置闭环，管护与治理联动。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举例：村内停车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车位场地是管护对象，占道违停是治理事项 —— 同一件事的两条腿。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把管护的压力，前置消化在设计里。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连疆智能——上海智慧乡村停车服务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2.5　数智化｜贯穿底座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 ＋ 指标口径（三档数别混）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硬指标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农业生产信息化率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：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基期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45%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→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目标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47%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→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提升到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55%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以上。（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指标表第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6 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项；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沪农委〔2025〕311号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《上海市发展智慧农业实施方案（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—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）》）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89632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上海把数智化定为贯穿策划—建设—运营全周期的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底层操作系统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，首要目标是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基层减负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参照 · 国家口径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国家层面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底目标是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30%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以上（农业农村部《全国智慧农业行动计划（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2024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—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2028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）》）——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上海基期就已 45%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，别把国家目标当成上海目标。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（二十一）加快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智慧村务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建设，扩大「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新版社区云＋阳光村务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」实施范围；（十七）面向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乡村治理、智慧农场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等应用场景按需部署 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G 演进技术和万兆光网，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深入建设数字乡村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；（五）加快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农业数智化转型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，建设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10 万亩智慧农场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官方给的场景层级是三个重点领域：</a:t>
            </a:r>
            <a:r>
              <a:rPr sz="1080" b="1">
                <a:solidFill>
                  <a:srgbClr val="C0392B"/>
                </a:solidFill>
                <a:latin typeface="Source Han Sans CN"/>
              </a:rPr>
              <a:t>现代设施农业、粮食生产智慧农场、数字育种</a:t>
            </a:r>
            <a:r>
              <a:rPr sz="1080" b="0">
                <a:solidFill>
                  <a:srgbClr val="666666"/>
                </a:solidFill>
                <a:latin typeface="Source Han Sans CN"/>
              </a:rPr>
              <a:t>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数智化不是屏幕越多越好，是基层负担越轻越好。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上海数智化的三个定位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政策依据：沪府发〔2026〕3号 ＋ 沪农委〔2025〕311号《上海市发展智慧农业实施方案（2025—2030年）》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贯穿底座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从策划、建设、运营全周期贯穿的底层操作系统，不是附加项、不是屏幕项。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减负优先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第一评价指标是基层负担是否减轻，不是功能多少。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服务产业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上海的政策重点在三个领域：现代设施农业、粮食生产智慧农场、数字育种。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指标口径：农业生产信息化率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2026 年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达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47%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，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</a:t>
            </a:r>
            <a:r>
              <a:rPr sz="1220" b="0">
                <a:solidFill>
                  <a:srgbClr val="C0392B"/>
                </a:solidFill>
                <a:latin typeface="Source Han Sans CN"/>
              </a:rPr>
              <a:t>55%</a:t>
            </a:r>
            <a:r>
              <a:rPr sz="1220" b="0">
                <a:solidFill>
                  <a:srgbClr val="3A362E"/>
                </a:solidFill>
                <a:latin typeface="Source Han Sans CN"/>
              </a:rPr>
              <a:t> 以上。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我们落地五类场景：数字基底建模／智慧农业生产／数字孪生片区／阳光村务治理／全周期运营监测。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其中「阳光村务」＝ 村民在线查看村集体财务、三资管理、工程进展 —— 治理现代化的关键标志。</a:t>
            </a:r>
          </a:p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正面标杆：松江万亩良田。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不是做加法，是做减法 ＋ 做乘法 —— 减掉重复表格、减掉无效大屏，乘以数据复用、乘以场景实效。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数智化不是屏幕越多越好，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是基层负担越轻越好。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数智化的第一标尺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吴泾设施农业（上海人工智能研究院）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设施农业 ＋ AI —— 农业生产信息化率要补的那一课。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z-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奉贤南桥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乡村院落的日常品质 —— 优质乡村生活空间的微观样本。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2.6　价值化｜最终落脚点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政策来源：从资源堆砌转向资产造血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40180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89888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499616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十五五规划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65376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1">
                <a:solidFill>
                  <a:srgbClr val="C0392B"/>
                </a:solidFill>
                <a:latin typeface="Source Han Sans CN"/>
              </a:rPr>
              <a:t>城乡居民人均可支配收入比值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2030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目标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1.85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 左右（</a:t>
            </a:r>
            <a:r>
              <a:rPr sz="1300" b="0">
                <a:solidFill>
                  <a:srgbClr val="C0392B"/>
                </a:solidFill>
                <a:latin typeface="Source Han Sans CN"/>
              </a:rPr>
              <a:t>2025 年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实际 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2.01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）。（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沪府发〔2026〕3号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3006852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956560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956560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066288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上海 · 闲置农房盘活专项文件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432048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《关于推进农村闲置住房盘活利用增加农村居民财产性收入的意见（试行）》（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沪委农办〔2026〕8号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）：盘活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闲置宅基地、农房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，依托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上海农村产权交易所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规范流转，壮大集体经济。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076" y="4573524"/>
            <a:ext cx="11064240" cy="13837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523232"/>
            <a:ext cx="11064240" cy="13837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4523232"/>
            <a:ext cx="50292" cy="13837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632960"/>
            <a:ext cx="5486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C0392B"/>
                </a:solidFill>
                <a:latin typeface="AR PL UKai CN"/>
              </a:defRPr>
            </a:pPr>
            <a:r>
              <a:t>两套口径，不可混淆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998720"/>
            <a:ext cx="10515600" cy="597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6000"/>
              </a:lnSpc>
            </a:pPr>
            <a:r>
              <a:rPr sz="1300" b="0">
                <a:solidFill>
                  <a:srgbClr val="1A1A1A"/>
                </a:solidFill>
                <a:latin typeface="Source Han Sans CN"/>
              </a:rPr>
              <a:t>农民收入用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国家统计局住户四分类口径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；村集体经济用</a:t>
            </a:r>
            <a:r>
              <a:rPr sz="1300" b="1">
                <a:solidFill>
                  <a:srgbClr val="C0392B"/>
                </a:solidFill>
                <a:latin typeface="Source Han Sans CN"/>
              </a:rPr>
              <a:t>财政部农村集体经济组织会计口径</a:t>
            </a:r>
            <a:r>
              <a:rPr sz="1300" b="0">
                <a:solidFill>
                  <a:srgbClr val="1A1A1A"/>
                </a:solidFill>
                <a:latin typeface="Source Han Sans CN"/>
              </a:rPr>
              <a:t>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522976"/>
            <a:ext cx="1051560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080" b="0">
                <a:solidFill>
                  <a:srgbClr val="666666"/>
                </a:solidFill>
                <a:latin typeface="Source Han Sans CN"/>
              </a:rPr>
              <a:t>⚠️ 两套账不能加、不能比，汇报时必须分开说。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价值化，是所有路径最终的成效闭环。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农民收入结构（国家统计局住户口径）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四分类：工资性 · 经营净 · 财产净 · 转移净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十五五关注点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工资性收入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家庭成员受雇就业所得，含外出务工与本地务工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稳住基本盘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家庭经营农林牧渔及二三产所得，扣除经营成本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靠产业升级提效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财产净收入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土地流转租金、房屋出租、集体分红、利息等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★ 最确定的增收突破口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转移净收入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养老金、各类补贴、赡养赠与等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托底性收入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财产性收入，是十五五最确定的增收突破口。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Picture 3" descr="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4672" y="0"/>
            <a:ext cx="129387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村集体收入结构（财政部农村集体经济组织会计口径）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口径来源：财政部《农村集体经济组织会计制度》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389888"/>
          <a:ext cx="1106424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备注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集体直接经营及物业出租等收入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集体物业收租计入此项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发包及上交收入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土地、水面、林地等资源发包及下属单位上交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资源性收入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投资收益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对外投资取得的股利、分红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补助收入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各级财政转移支付与专项补助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⚠️ 不是经营能力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其他收入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利息、罚没、盘盈等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集体物业收租计入经营收入，不是补助收入。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生态文化资源价值转化（补充赋能）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GEP／VEP 的正确定位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现状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GEP／VEP 为区县试点核算工具，未纳入市级十五五规划考核，不直接产生现金收益。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作用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把无形的生态文化资源量化 —— 提升片区估值、支撑项目增信、对接绿色融资。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定位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价值放大器，间接放大经营性、财产性收入的上限。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GEP 是价值放大器，不是直接变现工具。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im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264" y="2816352"/>
            <a:ext cx="50292" cy="14264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61872" y="272491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价值化，是所有路径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3456432"/>
            <a:ext cx="987552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4000" b="1">
                <a:solidFill>
                  <a:srgbClr val="1A1A1A"/>
                </a:solidFill>
                <a:latin typeface="Source Han Sans CN"/>
              </a:defRPr>
            </a:pPr>
            <a:r>
              <a:t>最终的成效闭环。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4425696"/>
            <a:ext cx="914400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6E6759"/>
                </a:solidFill>
                <a:latin typeface="Source Han Sans CN"/>
              </a:defRPr>
            </a:pPr>
            <a:r>
              <a:t>价值化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C8C2B8"/>
                </a:solidFill>
                <a:latin typeface="Source Han Sans CN"/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我们的业务落点：从资源堆砌到资产造血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四条落地动作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资源资产盘点确权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摸排集体低效资产、闲置农房，对接农交所规则，设计托管／出租／入股路径。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产业业态策划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优化布局与联农带农机制，做大经营性收入。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生态文化价值试点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在重点片区开展 GEP／VEP 核算，赋能融资与产业导入。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双向收益分配机制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集体收益留存滚动发展 ＋ 农户薪金／租金／股金／分红多元增收。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从资源堆砌，转向资产造血。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业务体系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S + EPCO + D　模式总览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政策提「运营前置＋规划设计＋建设施工一体化」—— 但简单把运营团队提前进场，仍解决不了根源矛盾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S　战略空间策规（前置）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定顶层架构 —— 把运营思维内嵌进最前端的策规里，而不是简单「运营前置」。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EPCO　落地管护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E 设计 · P 采购 · C 施工 · O 运营 —— 一体化交付，避免建管脱节。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D　全域数智赋能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贯穿全程的数字底座 —— 不是附加的屏幕，是操作系统。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S 定顶层架构，EPCO 负责落地管护，D 全程数智赋能。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城测总控（数智总控平台）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支撑 S+EPCO+D 底座的数字化载体 —— 朱枫片区实践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三大自研产品：对应六大路径的落地平台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把方法论沉淀成工具（以下为产品实际界面）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fengw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517904"/>
            <a:ext cx="3249168" cy="20307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809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城测风物 · 特色化与文化 IP 赋能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系统挖掘乡村文脉、乡土风貌、在地资源，构建乡村特色 IP 体系 —— 解决同质化、特色不显、文化价值无法转化。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759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4644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xiangx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464" y="1517904"/>
            <a:ext cx="3249168" cy="203073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4761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城测乡信 · 价值化与共富增收赋能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761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全域资源盘点、资产确权、闲置资源盘活、产权交易路径设计、联农带农机制构建 —— 推动资源变资产、资产变收益。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6711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2596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2596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heme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984" y="1517904"/>
            <a:ext cx="3249168" cy="203073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2713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城测和美 · 片区化统筹落地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713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支撑跨村连片统筹规划、资源统筹、项目统筹，实现多村联动、片区整体谋划。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城测总控（测量的测）是支撑 S+EPCO+D 底座的数智总控平台，不属于三大赋能产品，对应数智化路径。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第四章　配套专题研究论文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用学术话语体系，讲一线实践故事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《基于乡村多功能理论的超大城市乡村现代化路径研究 —— 以上海宜居宜业和美乡村片区建设为例》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核心理论：乡村多功能理论　｜　核心框架：一个总目标 ＋ 六大实施路径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长三角三地片区划定逻辑对比 ＋ 上海本土实践案例解析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研究定位：纯学术政策案例研究，不含公司业务与产品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沉淀一线实践成果，搭建政策研讨、行业交流的学术话语体系。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50" b="0">
                <a:solidFill>
                  <a:srgbClr val="666666"/>
                </a:solidFill>
                <a:latin typeface="Source Han Sans CN"/>
              </a:rPr>
              <a:t>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用学术话语体系，讲一线实践故事。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g-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论文章节目录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五章结构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第一章　绪论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研究背景、理论基础、方法框架。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第二章　政策演进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761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上海乡村现代化政策演进与阶段研判。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第三章　六大路径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基于乡村多功能理论的实施路径：片区化 · 特色化 · 多元化 · 一体化 · 数智化 · 价值化。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第四章　对比与案例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长三角片区划定模式对比与上海实践案例解析。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第五章　结论与展望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7616" y="4641311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1220" b="0">
                <a:solidFill>
                  <a:srgbClr val="3A362E"/>
                </a:solidFill>
                <a:latin typeface="Source Han Sans CN"/>
              </a:rPr>
              <a:t>结论、政策建议与研究展望。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C0392B"/>
                </a:solidFill>
                <a:latin typeface="AR PL UKai CN"/>
              </a:rPr>
              <a:t>把一线实践，写进学术框架。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2304288"/>
            <a:ext cx="54864" cy="170078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2304288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上海乡村，从来不是城市的背面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3054096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它是城市未来可持续发展的另一面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144" y="459028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DAD5CB"/>
                </a:solidFill>
                <a:latin typeface="Source Han Sans CN"/>
              </a:defRPr>
            </a:pPr>
            <a:r>
              <a:t>现代化是总目标　｜　六大路径是实施框架　｜　S+EPCO+D 是落地底座　｜　三大产品是赋能工具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65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